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1" r:id="rId2"/>
    <p:sldMasterId id="2147483675" r:id="rId3"/>
    <p:sldMasterId id="2147483681" r:id="rId4"/>
    <p:sldMasterId id="2147483691" r:id="rId5"/>
    <p:sldMasterId id="2147483695" r:id="rId6"/>
  </p:sldMasterIdLst>
  <p:notesMasterIdLst>
    <p:notesMasterId r:id="rId31"/>
  </p:notesMasterIdLst>
  <p:handoutMasterIdLst>
    <p:handoutMasterId r:id="rId32"/>
  </p:handoutMasterIdLst>
  <p:sldIdLst>
    <p:sldId id="284" r:id="rId7"/>
    <p:sldId id="256" r:id="rId8"/>
    <p:sldId id="279" r:id="rId9"/>
    <p:sldId id="281" r:id="rId10"/>
    <p:sldId id="258" r:id="rId11"/>
    <p:sldId id="259" r:id="rId12"/>
    <p:sldId id="269" r:id="rId13"/>
    <p:sldId id="260" r:id="rId14"/>
    <p:sldId id="261" r:id="rId15"/>
    <p:sldId id="268" r:id="rId16"/>
    <p:sldId id="266" r:id="rId17"/>
    <p:sldId id="283" r:id="rId18"/>
    <p:sldId id="282" r:id="rId19"/>
    <p:sldId id="276" r:id="rId20"/>
    <p:sldId id="278" r:id="rId21"/>
    <p:sldId id="273" r:id="rId22"/>
    <p:sldId id="264" r:id="rId23"/>
    <p:sldId id="270" r:id="rId24"/>
    <p:sldId id="271" r:id="rId25"/>
    <p:sldId id="277" r:id="rId26"/>
    <p:sldId id="285" r:id="rId27"/>
    <p:sldId id="280" r:id="rId28"/>
    <p:sldId id="275" r:id="rId29"/>
    <p:sldId id="26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B00"/>
    <a:srgbClr val="C05131"/>
    <a:srgbClr val="008995"/>
    <a:srgbClr val="BA0C2F"/>
    <a:srgbClr val="FFC6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6830" autoAdjust="0"/>
  </p:normalViewPr>
  <p:slideViewPr>
    <p:cSldViewPr snapToGrid="0">
      <p:cViewPr varScale="1">
        <p:scale>
          <a:sx n="61" d="100"/>
          <a:sy n="61" d="100"/>
        </p:scale>
        <p:origin x="1290"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00" d="100"/>
          <a:sy n="100" d="100"/>
        </p:scale>
        <p:origin x="2400" y="-11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B86419-2604-4957-B4DD-86E712B1DDA9}" type="datetimeFigureOut">
              <a:rPr lang="en-US" smtClean="0"/>
              <a:t>4/5/2019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A38FFC-1D78-4E4D-BFE3-C00DDE5C5BBE}" type="slidenum">
              <a:rPr lang="en-US" smtClean="0"/>
              <a:t>‹#›</a:t>
            </a:fld>
            <a:endParaRPr lang="en-US"/>
          </a:p>
        </p:txBody>
      </p:sp>
    </p:spTree>
    <p:extLst>
      <p:ext uri="{BB962C8B-B14F-4D97-AF65-F5344CB8AC3E}">
        <p14:creationId xmlns:p14="http://schemas.microsoft.com/office/powerpoint/2010/main" val="1625397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C47D0-0563-4CA4-AB4A-2790B5AEE655}" type="datetimeFigureOut">
              <a:rPr lang="en-US" smtClean="0"/>
              <a:t>4/5/2019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FB6219-A6D1-4830-B80F-C8D21285029F}" type="slidenum">
              <a:rPr lang="en-US" smtClean="0"/>
              <a:t>‹#›</a:t>
            </a:fld>
            <a:endParaRPr lang="en-US"/>
          </a:p>
        </p:txBody>
      </p:sp>
    </p:spTree>
    <p:extLst>
      <p:ext uri="{BB962C8B-B14F-4D97-AF65-F5344CB8AC3E}">
        <p14:creationId xmlns:p14="http://schemas.microsoft.com/office/powerpoint/2010/main" val="985279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cbi.nlm.nih.gov/pubmed/?term=kakko+lancet+buprenorphine" TargetMode="External"/><Relationship Id="rId7" Type="http://schemas.openxmlformats.org/officeDocument/2006/relationships/hyperlink" Target="https://www.ncbi.nlm.nih.gov/pubmed/?term=Heilig%20M%5bAuthor%5d&amp;cauthor=true&amp;cauthor_uid=12606177"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ncbi.nlm.nih.gov/pubmed/?term=Kreek%20MJ%5bAuthor%5d&amp;cauthor=true&amp;cauthor_uid=12606177" TargetMode="External"/><Relationship Id="rId5" Type="http://schemas.openxmlformats.org/officeDocument/2006/relationships/hyperlink" Target="https://www.ncbi.nlm.nih.gov/pubmed/?term=Svanborg%20KD%5bAuthor%5d&amp;cauthor=true&amp;cauthor_uid=12606177" TargetMode="External"/><Relationship Id="rId4" Type="http://schemas.openxmlformats.org/officeDocument/2006/relationships/hyperlink" Target="https://www.ncbi.nlm.nih.gov/pubmed/?term=Kakko%20J%5bAuthor%5d&amp;cauthor=true&amp;cauthor_uid=12606177"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ncbi.nlm.nih.gov/pubmed/?term=Warren%20G%5bAuthor%5d&amp;cauthor=true&amp;cauthor_uid=23488511" TargetMode="External"/><Relationship Id="rId3" Type="http://schemas.openxmlformats.org/officeDocument/2006/relationships/hyperlink" Target="https://www.ncbi.nlm.nih.gov/pubmed/?term=schwartz+ajph+buprenorphine+overdose" TargetMode="External"/><Relationship Id="rId7" Type="http://schemas.openxmlformats.org/officeDocument/2006/relationships/hyperlink" Target="https://www.ncbi.nlm.nih.gov/pubmed/?term=Sharfstein%20JM%5bAuthor%5d&amp;cauthor=true&amp;cauthor_uid=23488511"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ncbi.nlm.nih.gov/pubmed/?term=O'Grady%20KE%5bAuthor%5d&amp;cauthor=true&amp;cauthor_uid=23488511" TargetMode="External"/><Relationship Id="rId11" Type="http://schemas.openxmlformats.org/officeDocument/2006/relationships/hyperlink" Target="https://www.ncbi.nlm.nih.gov/pubmed/?term=Jaffe%20JH%5bAuthor%5d&amp;cauthor=true&amp;cauthor_uid=23488511" TargetMode="External"/><Relationship Id="rId5" Type="http://schemas.openxmlformats.org/officeDocument/2006/relationships/hyperlink" Target="https://www.ncbi.nlm.nih.gov/pubmed/?term=Gryczynski%20J%5bAuthor%5d&amp;cauthor=true&amp;cauthor_uid=23488511" TargetMode="External"/><Relationship Id="rId10" Type="http://schemas.openxmlformats.org/officeDocument/2006/relationships/hyperlink" Target="https://www.ncbi.nlm.nih.gov/pubmed/?term=Mitchell%20SG%5bAuthor%5d&amp;cauthor=true&amp;cauthor_uid=23488511" TargetMode="External"/><Relationship Id="rId4" Type="http://schemas.openxmlformats.org/officeDocument/2006/relationships/hyperlink" Target="https://www.ncbi.nlm.nih.gov/pubmed/?term=Schwartz%20RP%5bAuthor%5d&amp;cauthor=true&amp;cauthor_uid=23488511" TargetMode="External"/><Relationship Id="rId9" Type="http://schemas.openxmlformats.org/officeDocument/2006/relationships/hyperlink" Target="https://www.ncbi.nlm.nih.gov/pubmed/?term=Olsen%20Y%5bAuthor%5d&amp;cauthor=true&amp;cauthor_uid=23488511"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cbi.nlm.nih.gov/pubmed/26233698"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ncbi.nlm.nih.gov/pubmed/?term=Simpatico%20TA%5bAuthor%5d&amp;cauthor=true&amp;cauthor_uid=25869219" TargetMode="External"/><Relationship Id="rId5" Type="http://schemas.openxmlformats.org/officeDocument/2006/relationships/hyperlink" Target="https://www.ncbi.nlm.nih.gov/pubmed/25869219" TargetMode="External"/><Relationship Id="rId4" Type="http://schemas.openxmlformats.org/officeDocument/2006/relationships/hyperlink" Target="https://www.ncbi.nlm.nih.gov/pubmed/21403039"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www.ncbi.nlm.nih.gov/pubmed/?term=Gastfriend%20DR%5bAuthor%5d&amp;cauthor=true&amp;cauthor_uid=21529928" TargetMode="External"/><Relationship Id="rId13" Type="http://schemas.openxmlformats.org/officeDocument/2006/relationships/hyperlink" Target="https://www.ncbi.nlm.nih.gov/pubmed/?term=Kun%C3%B8e%20N%5bAuthor%5d&amp;cauthor=true&amp;cauthor_uid=18425938" TargetMode="External"/><Relationship Id="rId18" Type="http://schemas.openxmlformats.org/officeDocument/2006/relationships/hyperlink" Target="https://www.ncbi.nlm.nih.gov/pubmed/?term=Kinlock%20TW%5bAuthor%5d&amp;cauthor=true&amp;cauthor_uid=27028913" TargetMode="External"/><Relationship Id="rId26" Type="http://schemas.openxmlformats.org/officeDocument/2006/relationships/hyperlink" Target="https://www.ncbi.nlm.nih.gov/pubmed/?term=Gordon%20M%5bAuthor%5d&amp;cauthor=true&amp;cauthor_uid=27028913" TargetMode="External"/><Relationship Id="rId3" Type="http://schemas.openxmlformats.org/officeDocument/2006/relationships/hyperlink" Target="https://www.ncbi.nlm.nih.gov/pubmed/21529928" TargetMode="External"/><Relationship Id="rId21" Type="http://schemas.openxmlformats.org/officeDocument/2006/relationships/hyperlink" Target="https://www.ncbi.nlm.nih.gov/pubmed/?term=Hoskinson%20RA%20Jr%5bAuthor%5d&amp;cauthor=true&amp;cauthor_uid=27028913" TargetMode="External"/><Relationship Id="rId7" Type="http://schemas.openxmlformats.org/officeDocument/2006/relationships/hyperlink" Target="https://www.ncbi.nlm.nih.gov/pubmed/?term=Illeperuma%20A%5bAuthor%5d&amp;cauthor=true&amp;cauthor_uid=21529928" TargetMode="External"/><Relationship Id="rId12" Type="http://schemas.openxmlformats.org/officeDocument/2006/relationships/hyperlink" Target="https://www.ncbi.nlm.nih.gov/pubmed/?term=Korn%C3%B8r%20H%5bAuthor%5d&amp;cauthor=true&amp;cauthor_uid=18425938" TargetMode="External"/><Relationship Id="rId17" Type="http://schemas.openxmlformats.org/officeDocument/2006/relationships/hyperlink" Target="https://www.ncbi.nlm.nih.gov/pubmed/?term=Friedmann%20PD%5bAuthor%5d&amp;cauthor=true&amp;cauthor_uid=27028913" TargetMode="External"/><Relationship Id="rId25" Type="http://schemas.openxmlformats.org/officeDocument/2006/relationships/hyperlink" Target="https://www.ncbi.nlm.nih.gov/pubmed/?term=Gourevitch%20MN%5bAuthor%5d&amp;cauthor=true&amp;cauthor_uid=27028913" TargetMode="External"/><Relationship Id="rId2" Type="http://schemas.openxmlformats.org/officeDocument/2006/relationships/slide" Target="../slides/slide18.xml"/><Relationship Id="rId16" Type="http://schemas.openxmlformats.org/officeDocument/2006/relationships/hyperlink" Target="https://www.ncbi.nlm.nih.gov/pubmed/?term=Lee%20JD%5bAuthor%5d&amp;cauthor=true&amp;cauthor_uid=27028913" TargetMode="External"/><Relationship Id="rId20" Type="http://schemas.openxmlformats.org/officeDocument/2006/relationships/hyperlink" Target="https://www.ncbi.nlm.nih.gov/pubmed/?term=Boney%20TY%5bAuthor%5d&amp;cauthor=true&amp;cauthor_uid=27028913" TargetMode="External"/><Relationship Id="rId29" Type="http://schemas.openxmlformats.org/officeDocument/2006/relationships/hyperlink" Target="https://www.ncbi.nlm.nih.gov/pubmed/?term=Bonnie%20RJ%5bAuthor%5d&amp;cauthor=true&amp;cauthor_uid=27028913" TargetMode="External"/><Relationship Id="rId1" Type="http://schemas.openxmlformats.org/officeDocument/2006/relationships/notesMaster" Target="../notesMasters/notesMaster1.xml"/><Relationship Id="rId6" Type="http://schemas.openxmlformats.org/officeDocument/2006/relationships/hyperlink" Target="https://www.ncbi.nlm.nih.gov/pubmed/?term=Ling%20W%5bAuthor%5d&amp;cauthor=true&amp;cauthor_uid=21529928" TargetMode="External"/><Relationship Id="rId11" Type="http://schemas.openxmlformats.org/officeDocument/2006/relationships/hyperlink" Target="https://www.ncbi.nlm.nih.gov/pubmed/?term=Lobmaier%20P%5bAuthor%5d&amp;cauthor=true&amp;cauthor_uid=18425938" TargetMode="External"/><Relationship Id="rId24" Type="http://schemas.openxmlformats.org/officeDocument/2006/relationships/hyperlink" Target="https://www.ncbi.nlm.nih.gov/pubmed/?term=Rotrosen%20J%5bAuthor%5d&amp;cauthor=true&amp;cauthor_uid=27028913" TargetMode="External"/><Relationship Id="rId32" Type="http://schemas.openxmlformats.org/officeDocument/2006/relationships/hyperlink" Target="https://www.ncbi.nlm.nih.gov/pubmed/?term=O'Brien%20CP%5bAuthor%5d&amp;cauthor=true&amp;cauthor_uid=27028913" TargetMode="External"/><Relationship Id="rId5" Type="http://schemas.openxmlformats.org/officeDocument/2006/relationships/hyperlink" Target="https://www.ncbi.nlm.nih.gov/pubmed/?term=Nunes%20EV%5bAuthor%5d&amp;cauthor=true&amp;cauthor_uid=21529928" TargetMode="External"/><Relationship Id="rId15" Type="http://schemas.openxmlformats.org/officeDocument/2006/relationships/hyperlink" Target="https://www.ncbi.nlm.nih.gov/pubmed/?term=lee+nejm+naltrexone" TargetMode="External"/><Relationship Id="rId23" Type="http://schemas.openxmlformats.org/officeDocument/2006/relationships/hyperlink" Target="https://www.ncbi.nlm.nih.gov/pubmed/?term=McDonald%20R%5bAuthor%5d&amp;cauthor=true&amp;cauthor_uid=27028913" TargetMode="External"/><Relationship Id="rId28" Type="http://schemas.openxmlformats.org/officeDocument/2006/relationships/hyperlink" Target="https://www.ncbi.nlm.nih.gov/pubmed/?term=Chen%20DT%5bAuthor%5d&amp;cauthor=true&amp;cauthor_uid=27028913" TargetMode="External"/><Relationship Id="rId10" Type="http://schemas.openxmlformats.org/officeDocument/2006/relationships/hyperlink" Target="https://www.ncbi.nlm.nih.gov/pubmed/18425938" TargetMode="External"/><Relationship Id="rId19" Type="http://schemas.openxmlformats.org/officeDocument/2006/relationships/hyperlink" Target="https://www.ncbi.nlm.nih.gov/pubmed/?term=Nunes%20EV%5bAuthor%5d&amp;cauthor=true&amp;cauthor_uid=27028913" TargetMode="External"/><Relationship Id="rId31" Type="http://schemas.openxmlformats.org/officeDocument/2006/relationships/hyperlink" Target="https://www.ncbi.nlm.nih.gov/pubmed/?term=Murphy%20SM%5bAuthor%5d&amp;cauthor=true&amp;cauthor_uid=27028913" TargetMode="External"/><Relationship Id="rId4" Type="http://schemas.openxmlformats.org/officeDocument/2006/relationships/hyperlink" Target="https://www.ncbi.nlm.nih.gov/pubmed/?term=Krupitsky%20E%5bAuthor%5d&amp;cauthor=true&amp;cauthor_uid=21529928" TargetMode="External"/><Relationship Id="rId9" Type="http://schemas.openxmlformats.org/officeDocument/2006/relationships/hyperlink" Target="https://www.ncbi.nlm.nih.gov/pubmed/?term=Silverman%20BL%5bAuthor%5d&amp;cauthor=true&amp;cauthor_uid=21529928" TargetMode="External"/><Relationship Id="rId14" Type="http://schemas.openxmlformats.org/officeDocument/2006/relationships/hyperlink" Target="https://www.ncbi.nlm.nih.gov/pubmed/?term=Bj%C3%B8rndal%20A%5bAuthor%5d&amp;cauthor=true&amp;cauthor_uid=18425938" TargetMode="External"/><Relationship Id="rId22" Type="http://schemas.openxmlformats.org/officeDocument/2006/relationships/hyperlink" Target="https://www.ncbi.nlm.nih.gov/pubmed/?term=Wilson%20D%5bAuthor%5d&amp;cauthor=true&amp;cauthor_uid=27028913" TargetMode="External"/><Relationship Id="rId27" Type="http://schemas.openxmlformats.org/officeDocument/2006/relationships/hyperlink" Target="https://www.ncbi.nlm.nih.gov/pubmed/?term=Fishman%20M%5bAuthor%5d&amp;cauthor=true&amp;cauthor_uid=27028913" TargetMode="External"/><Relationship Id="rId30" Type="http://schemas.openxmlformats.org/officeDocument/2006/relationships/hyperlink" Target="https://www.ncbi.nlm.nih.gov/pubmed/?term=Cornish%20JW%5bAuthor%5d&amp;cauthor=true&amp;cauthor_uid=27028913"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www.ncbi.nlm.nih.gov/pubmed/?term=Walley%20AY%5bAuthor%5d&amp;cauthor=true&amp;cauthor_uid=27261669" TargetMode="External"/><Relationship Id="rId3" Type="http://schemas.openxmlformats.org/officeDocument/2006/relationships/hyperlink" Target="https://www.ncbi.nlm.nih.gov/pubmed/27261669" TargetMode="External"/><Relationship Id="rId7" Type="http://schemas.openxmlformats.org/officeDocument/2006/relationships/hyperlink" Target="https://www.ncbi.nlm.nih.gov/pubmed/?term=Green%20TC%5bAuthor%5d&amp;cauthor=true&amp;cauthor_uid=27261669"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ncbi.nlm.nih.gov/pubmed/?term=Davis%20CS%5bAuthor%5d&amp;cauthor=true&amp;cauthor_uid=27261669" TargetMode="External"/><Relationship Id="rId5" Type="http://schemas.openxmlformats.org/officeDocument/2006/relationships/hyperlink" Target="https://www.ncbi.nlm.nih.gov/pubmed/?term=Bratberg%20JP%5bAuthor%5d&amp;cauthor=true&amp;cauthor_uid=27261669" TargetMode="External"/><Relationship Id="rId4" Type="http://schemas.openxmlformats.org/officeDocument/2006/relationships/hyperlink" Target="https://www.ncbi.nlm.nih.gov/pubmed/?term=Lim%20JK%5bAuthor%5d&amp;cauthor=true&amp;cauthor_uid=27261669"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sam.org/docs/default-source/practice-support/guidelines-and-consensus-docs/asam-national-practice-guideline-supplement.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ncbi.nlm.nih.gov/pubmed/21975742"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cbi.nlm.nih.gov/pubmed/2450094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cbi.nlm.nih.gov/pubmed/25254667" TargetMode="External"/><Relationship Id="rId7" Type="http://schemas.openxmlformats.org/officeDocument/2006/relationships/hyperlink" Target="https://www.ncbi.nlm.nih.gov/pubmed/21310583"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ncbi.nlm.nih.gov/pubmed/?term=Fiellin%20DA%5bAuthor%5d&amp;cauthor=true&amp;cauthor_uid=25254667" TargetMode="External"/><Relationship Id="rId5" Type="http://schemas.openxmlformats.org/officeDocument/2006/relationships/hyperlink" Target="https://www.ncbi.nlm.nih.gov/pubmed/?term=Vocci%20F%5bAuthor%5d&amp;cauthor=true&amp;cauthor_uid=25254667" TargetMode="External"/><Relationship Id="rId4" Type="http://schemas.openxmlformats.org/officeDocument/2006/relationships/hyperlink" Target="https://www.ncbi.nlm.nih.gov/pubmed/?term=Lee%20JD%5bAuthor%5d&amp;cauthor=true&amp;cauthor_uid=2525466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1</a:t>
            </a:fld>
            <a:endParaRPr lang="en-US"/>
          </a:p>
        </p:txBody>
      </p:sp>
    </p:spTree>
    <p:extLst>
      <p:ext uri="{BB962C8B-B14F-4D97-AF65-F5344CB8AC3E}">
        <p14:creationId xmlns:p14="http://schemas.microsoft.com/office/powerpoint/2010/main" val="137240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lIns="0" tIns="0" rIns="0" bIns="0">
            <a:spAutoFit/>
          </a:bodyPr>
          <a:lstStyle/>
          <a:p>
            <a:pPr marL="215900" marR="0" lvl="0" indent="-215900" algn="l" defTabSz="914400" rtl="0" eaLnBrk="1" fontAlgn="auto" latinLnBrk="0" hangingPunct="1">
              <a:lnSpc>
                <a:spcPct val="97000"/>
              </a:lnSpc>
              <a:spcBef>
                <a:spcPct val="0"/>
              </a:spcBef>
              <a:spcAft>
                <a:spcPts val="0"/>
              </a:spcAft>
              <a:buClrTx/>
              <a:buSzPct val="45000"/>
              <a:buFont typeface="StarSymbol" charset="0"/>
              <a:buNone/>
              <a:tabLst>
                <a:tab pos="723900" algn="l"/>
                <a:tab pos="1447800" algn="l"/>
                <a:tab pos="2171700" algn="l"/>
                <a:tab pos="2895600" algn="l"/>
                <a:tab pos="3619500" algn="l"/>
                <a:tab pos="4343400" algn="l"/>
                <a:tab pos="5067300" algn="l"/>
              </a:tabLst>
              <a:defRPr/>
            </a:pPr>
            <a:endParaRPr lang="en-US" dirty="0" smtClean="0"/>
          </a:p>
          <a:p>
            <a:pPr marL="215900" marR="0" lvl="0" indent="-215900" algn="l" defTabSz="914400" rtl="0" eaLnBrk="1" fontAlgn="auto" latinLnBrk="0" hangingPunct="1">
              <a:lnSpc>
                <a:spcPct val="97000"/>
              </a:lnSpc>
              <a:spcBef>
                <a:spcPct val="0"/>
              </a:spcBef>
              <a:spcAft>
                <a:spcPts val="0"/>
              </a:spcAft>
              <a:buClrTx/>
              <a:buSzPct val="45000"/>
              <a:buFont typeface="StarSymbol" charset="0"/>
              <a:buNone/>
              <a:tabLst>
                <a:tab pos="723900" algn="l"/>
                <a:tab pos="1447800" algn="l"/>
                <a:tab pos="2171700" algn="l"/>
                <a:tab pos="2895600" algn="l"/>
                <a:tab pos="3619500" algn="l"/>
                <a:tab pos="4343400" algn="l"/>
                <a:tab pos="5067300" algn="l"/>
              </a:tabLst>
              <a:defRPr/>
            </a:pPr>
            <a:r>
              <a:rPr lang="en-US" dirty="0" smtClean="0"/>
              <a:t>Because buprenorphine is a partial agonist, it has a ceiling for its intoxication and also for its respiratory suppression</a:t>
            </a:r>
            <a:r>
              <a:rPr lang="en-US" baseline="0" dirty="0" smtClean="0"/>
              <a:t> effects.  By itself it does not cause overdose deaths.  However, when combined with benzos or alcohol, overdose death is possible.</a:t>
            </a:r>
            <a:endParaRPr lang="en-US" dirty="0" smtClean="0"/>
          </a:p>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endParaRPr lang="en-GB" dirty="0">
              <a:latin typeface="Arial" charset="0"/>
              <a:ea typeface="Gothic" charset="0"/>
              <a:cs typeface="Gothic" charset="0"/>
            </a:endParaRPr>
          </a:p>
        </p:txBody>
      </p:sp>
    </p:spTree>
    <p:extLst>
      <p:ext uri="{BB962C8B-B14F-4D97-AF65-F5344CB8AC3E}">
        <p14:creationId xmlns:p14="http://schemas.microsoft.com/office/powerpoint/2010/main" val="2253575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Placebo group received 6-day buprenorphine</a:t>
            </a:r>
            <a:r>
              <a:rPr lang="en-US" baseline="0" dirty="0" smtClean="0"/>
              <a:t> taper, followed by placebo</a:t>
            </a:r>
          </a:p>
          <a:p>
            <a:pPr eaLnBrk="1" hangingPunct="1"/>
            <a:r>
              <a:rPr lang="en-US" baseline="0" dirty="0" smtClean="0"/>
              <a:t>At the end of one year, 75% of buprenorphine group was still engaged in treatment, and 75% of their urine drug screens were negative for all </a:t>
            </a:r>
            <a:r>
              <a:rPr lang="en-US" baseline="0" smtClean="0"/>
              <a:t>other drugs</a:t>
            </a:r>
            <a:endParaRPr lang="en-US" baseline="0" dirty="0" smtClean="0"/>
          </a:p>
          <a:p>
            <a:pPr eaLnBrk="1" hangingPunct="1"/>
            <a:r>
              <a:rPr lang="en-US" baseline="0" dirty="0" smtClean="0"/>
              <a:t>All of the placebo group had dropped out by day 50, and there was 20% 1-year mortality in this group</a:t>
            </a:r>
          </a:p>
          <a:p>
            <a:r>
              <a:rPr lang="en-US" sz="1200" b="0" i="0" u="sng" kern="1200" dirty="0" smtClean="0">
                <a:solidFill>
                  <a:schemeClr val="tx1"/>
                </a:solidFill>
                <a:effectLst/>
                <a:latin typeface="+mn-lt"/>
                <a:ea typeface="+mn-ea"/>
                <a:cs typeface="+mn-cs"/>
                <a:hlinkClick r:id="rId3" tooltip="Lancet (London, England)."/>
              </a:rPr>
              <a:t>Lancet.</a:t>
            </a:r>
            <a:r>
              <a:rPr lang="en-US" sz="1200" b="0" i="0" kern="1200" dirty="0" smtClean="0">
                <a:solidFill>
                  <a:schemeClr val="tx1"/>
                </a:solidFill>
                <a:effectLst/>
                <a:latin typeface="+mn-lt"/>
                <a:ea typeface="+mn-ea"/>
                <a:cs typeface="+mn-cs"/>
              </a:rPr>
              <a:t> 2003 Feb 22;361(9358):662-8.</a:t>
            </a:r>
          </a:p>
          <a:p>
            <a:r>
              <a:rPr lang="en-US" sz="1200" b="1" i="0" kern="1200" dirty="0" smtClean="0">
                <a:solidFill>
                  <a:schemeClr val="tx1"/>
                </a:solidFill>
                <a:effectLst/>
                <a:latin typeface="+mn-lt"/>
                <a:ea typeface="+mn-ea"/>
                <a:cs typeface="+mn-cs"/>
              </a:rPr>
              <a:t>1-year retention and social function after buprenorphine-assisted relapse prevention treatment for heroin dependence in Sweden: a </a:t>
            </a:r>
            <a:r>
              <a:rPr lang="en-US" sz="1200" b="1" i="0" kern="1200" dirty="0" err="1" smtClean="0">
                <a:solidFill>
                  <a:schemeClr val="tx1"/>
                </a:solidFill>
                <a:effectLst/>
                <a:latin typeface="+mn-lt"/>
                <a:ea typeface="+mn-ea"/>
                <a:cs typeface="+mn-cs"/>
              </a:rPr>
              <a:t>randomised</a:t>
            </a:r>
            <a:r>
              <a:rPr lang="en-US" sz="1200" b="1" i="0" kern="1200" dirty="0" smtClean="0">
                <a:solidFill>
                  <a:schemeClr val="tx1"/>
                </a:solidFill>
                <a:effectLst/>
                <a:latin typeface="+mn-lt"/>
                <a:ea typeface="+mn-ea"/>
                <a:cs typeface="+mn-cs"/>
              </a:rPr>
              <a:t>, placebo-controlled trial.</a:t>
            </a:r>
          </a:p>
          <a:p>
            <a:r>
              <a:rPr lang="en-US" sz="1200" b="0" i="0" u="sng" kern="1200" dirty="0" err="1" smtClean="0">
                <a:solidFill>
                  <a:schemeClr val="tx1"/>
                </a:solidFill>
                <a:effectLst/>
                <a:latin typeface="+mn-lt"/>
                <a:ea typeface="+mn-ea"/>
                <a:cs typeface="+mn-cs"/>
                <a:hlinkClick r:id="rId4"/>
              </a:rPr>
              <a:t>Kakko</a:t>
            </a:r>
            <a:r>
              <a:rPr lang="en-US" sz="1200" b="0" i="0" u="sng" kern="1200" dirty="0" smtClean="0">
                <a:solidFill>
                  <a:schemeClr val="tx1"/>
                </a:solidFill>
                <a:effectLst/>
                <a:latin typeface="+mn-lt"/>
                <a:ea typeface="+mn-ea"/>
                <a:cs typeface="+mn-cs"/>
                <a:hlinkClick r:id="rId4"/>
              </a:rPr>
              <a:t> J</a:t>
            </a:r>
            <a:r>
              <a:rPr lang="en-US" sz="1200" b="0" i="0"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a:t>
            </a:r>
            <a:r>
              <a:rPr lang="en-US" sz="1200" b="0" i="0" u="sng" kern="1200" dirty="0" err="1" smtClean="0">
                <a:solidFill>
                  <a:schemeClr val="tx1"/>
                </a:solidFill>
                <a:effectLst/>
                <a:latin typeface="+mn-lt"/>
                <a:ea typeface="+mn-ea"/>
                <a:cs typeface="+mn-cs"/>
                <a:hlinkClick r:id="rId5"/>
              </a:rPr>
              <a:t>Svanborg</a:t>
            </a:r>
            <a:r>
              <a:rPr lang="en-US" sz="1200" b="0" i="0" u="sng" kern="1200" dirty="0" smtClean="0">
                <a:solidFill>
                  <a:schemeClr val="tx1"/>
                </a:solidFill>
                <a:effectLst/>
                <a:latin typeface="+mn-lt"/>
                <a:ea typeface="+mn-ea"/>
                <a:cs typeface="+mn-cs"/>
                <a:hlinkClick r:id="rId5"/>
              </a:rPr>
              <a:t> KD</a:t>
            </a:r>
            <a:r>
              <a:rPr lang="en-US" sz="1200" b="0" i="0" kern="1200" dirty="0" smtClean="0">
                <a:solidFill>
                  <a:schemeClr val="tx1"/>
                </a:solidFill>
                <a:effectLst/>
                <a:latin typeface="+mn-lt"/>
                <a:ea typeface="+mn-ea"/>
                <a:cs typeface="+mn-cs"/>
              </a:rPr>
              <a:t>, </a:t>
            </a:r>
            <a:r>
              <a:rPr lang="en-US" sz="1200" b="0" i="0" u="sng" kern="1200" dirty="0" err="1" smtClean="0">
                <a:solidFill>
                  <a:schemeClr val="tx1"/>
                </a:solidFill>
                <a:effectLst/>
                <a:latin typeface="+mn-lt"/>
                <a:ea typeface="+mn-ea"/>
                <a:cs typeface="+mn-cs"/>
                <a:hlinkClick r:id="rId6"/>
              </a:rPr>
              <a:t>Kreek</a:t>
            </a:r>
            <a:r>
              <a:rPr lang="en-US" sz="1200" b="0" i="0" u="sng" kern="1200" dirty="0" smtClean="0">
                <a:solidFill>
                  <a:schemeClr val="tx1"/>
                </a:solidFill>
                <a:effectLst/>
                <a:latin typeface="+mn-lt"/>
                <a:ea typeface="+mn-ea"/>
                <a:cs typeface="+mn-cs"/>
                <a:hlinkClick r:id="rId6"/>
              </a:rPr>
              <a:t> MJ</a:t>
            </a:r>
            <a:r>
              <a:rPr lang="en-US" sz="1200" b="0" i="0" kern="1200" dirty="0" smtClean="0">
                <a:solidFill>
                  <a:schemeClr val="tx1"/>
                </a:solidFill>
                <a:effectLst/>
                <a:latin typeface="+mn-lt"/>
                <a:ea typeface="+mn-ea"/>
                <a:cs typeface="+mn-cs"/>
              </a:rPr>
              <a:t>, </a:t>
            </a:r>
            <a:r>
              <a:rPr lang="en-US" sz="1200" b="0" i="0" u="sng" kern="1200" dirty="0" err="1" smtClean="0">
                <a:solidFill>
                  <a:schemeClr val="tx1"/>
                </a:solidFill>
                <a:effectLst/>
                <a:latin typeface="+mn-lt"/>
                <a:ea typeface="+mn-ea"/>
                <a:cs typeface="+mn-cs"/>
                <a:hlinkClick r:id="rId7"/>
              </a:rPr>
              <a:t>Heilig</a:t>
            </a:r>
            <a:r>
              <a:rPr lang="en-US" sz="1200" b="0" i="0" u="sng" kern="1200" dirty="0" smtClean="0">
                <a:solidFill>
                  <a:schemeClr val="tx1"/>
                </a:solidFill>
                <a:effectLst/>
                <a:latin typeface="+mn-lt"/>
                <a:ea typeface="+mn-ea"/>
                <a:cs typeface="+mn-cs"/>
                <a:hlinkClick r:id="rId7"/>
              </a:rPr>
              <a:t> M</a:t>
            </a:r>
            <a:r>
              <a:rPr lang="en-US" sz="1200" b="0" i="0" kern="1200" dirty="0" smtClean="0">
                <a:solidFill>
                  <a:schemeClr val="tx1"/>
                </a:solidFill>
                <a:effectLst/>
                <a:latin typeface="+mn-lt"/>
                <a:ea typeface="+mn-ea"/>
                <a:cs typeface="+mn-cs"/>
              </a:rPr>
              <a:t>.</a:t>
            </a:r>
          </a:p>
          <a:p>
            <a:pPr eaLnBrk="1" hangingPunct="1"/>
            <a:r>
              <a:rPr lang="en-US" dirty="0" smtClean="0"/>
              <a:t>This study provides</a:t>
            </a:r>
            <a:r>
              <a:rPr lang="en-US" baseline="0" dirty="0" smtClean="0"/>
              <a:t> powerful evidence that medication should be offered to all patients who have OUD.  It also shows how lethal the disease of OUD is.</a:t>
            </a:r>
            <a:endParaRPr lang="en-US" dirty="0" smtClean="0"/>
          </a:p>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12</a:t>
            </a:fld>
            <a:endParaRPr lang="en-US"/>
          </a:p>
        </p:txBody>
      </p:sp>
    </p:spTree>
    <p:extLst>
      <p:ext uri="{BB962C8B-B14F-4D97-AF65-F5344CB8AC3E}">
        <p14:creationId xmlns:p14="http://schemas.microsoft.com/office/powerpoint/2010/main" val="807196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smtClean="0">
                <a:solidFill>
                  <a:schemeClr val="tx1"/>
                </a:solidFill>
                <a:effectLst/>
                <a:latin typeface="+mn-lt"/>
                <a:ea typeface="+mn-ea"/>
                <a:cs typeface="+mn-cs"/>
                <a:hlinkClick r:id="rId3" tooltip="American journal of public health."/>
              </a:rPr>
              <a:t>Am J Public Health.</a:t>
            </a:r>
            <a:r>
              <a:rPr lang="en-US" sz="1200" b="0" i="0" kern="1200" dirty="0" smtClean="0">
                <a:solidFill>
                  <a:schemeClr val="tx1"/>
                </a:solidFill>
                <a:effectLst/>
                <a:latin typeface="+mn-lt"/>
                <a:ea typeface="+mn-ea"/>
                <a:cs typeface="+mn-cs"/>
              </a:rPr>
              <a:t> 2013 May;103(5):917-22. </a:t>
            </a:r>
            <a:r>
              <a:rPr lang="en-US" sz="1200" b="0" i="0" kern="1200" dirty="0" err="1" smtClean="0">
                <a:solidFill>
                  <a:schemeClr val="tx1"/>
                </a:solidFill>
                <a:effectLst/>
                <a:latin typeface="+mn-lt"/>
                <a:ea typeface="+mn-ea"/>
                <a:cs typeface="+mn-cs"/>
              </a:rPr>
              <a:t>doi</a:t>
            </a:r>
            <a:r>
              <a:rPr lang="en-US" sz="1200" b="0" i="0" kern="1200" dirty="0" smtClean="0">
                <a:solidFill>
                  <a:schemeClr val="tx1"/>
                </a:solidFill>
                <a:effectLst/>
                <a:latin typeface="+mn-lt"/>
                <a:ea typeface="+mn-ea"/>
                <a:cs typeface="+mn-cs"/>
              </a:rPr>
              <a:t>: 10.2105/AJPH.2012.301049. </a:t>
            </a:r>
            <a:r>
              <a:rPr lang="en-US" sz="1200" b="0" i="0" kern="1200" dirty="0" err="1" smtClean="0">
                <a:solidFill>
                  <a:schemeClr val="tx1"/>
                </a:solidFill>
                <a:effectLst/>
                <a:latin typeface="+mn-lt"/>
                <a:ea typeface="+mn-ea"/>
                <a:cs typeface="+mn-cs"/>
              </a:rPr>
              <a:t>Epub</a:t>
            </a:r>
            <a:r>
              <a:rPr lang="en-US" sz="1200" b="0" i="0" kern="1200" dirty="0" smtClean="0">
                <a:solidFill>
                  <a:schemeClr val="tx1"/>
                </a:solidFill>
                <a:effectLst/>
                <a:latin typeface="+mn-lt"/>
                <a:ea typeface="+mn-ea"/>
                <a:cs typeface="+mn-cs"/>
              </a:rPr>
              <a:t> 2013 Mar 14.</a:t>
            </a:r>
          </a:p>
          <a:p>
            <a:r>
              <a:rPr lang="en-US" sz="1200" b="1" i="0" kern="1200" dirty="0" smtClean="0">
                <a:solidFill>
                  <a:schemeClr val="tx1"/>
                </a:solidFill>
                <a:effectLst/>
                <a:latin typeface="+mn-lt"/>
                <a:ea typeface="+mn-ea"/>
                <a:cs typeface="+mn-cs"/>
              </a:rPr>
              <a:t>Opioid agonist treatments and heroin overdose deaths in Baltimore, Maryland, 1995-2009.</a:t>
            </a:r>
          </a:p>
          <a:p>
            <a:r>
              <a:rPr lang="en-US" sz="1200" b="0" i="0" u="sng" kern="1200" dirty="0" smtClean="0">
                <a:solidFill>
                  <a:schemeClr val="tx1"/>
                </a:solidFill>
                <a:effectLst/>
                <a:latin typeface="+mn-lt"/>
                <a:ea typeface="+mn-ea"/>
                <a:cs typeface="+mn-cs"/>
                <a:hlinkClick r:id="rId4"/>
              </a:rPr>
              <a:t>Schwartz RP</a:t>
            </a:r>
            <a:r>
              <a:rPr lang="en-US" sz="1200" b="0" i="0"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a:t>
            </a:r>
            <a:r>
              <a:rPr lang="en-US" sz="1200" b="0" i="0" u="sng" kern="1200" dirty="0" err="1" smtClean="0">
                <a:solidFill>
                  <a:schemeClr val="tx1"/>
                </a:solidFill>
                <a:effectLst/>
                <a:latin typeface="+mn-lt"/>
                <a:ea typeface="+mn-ea"/>
                <a:cs typeface="+mn-cs"/>
                <a:hlinkClick r:id="rId5"/>
              </a:rPr>
              <a:t>Gryczynski</a:t>
            </a:r>
            <a:r>
              <a:rPr lang="en-US" sz="1200" b="0" i="0" u="sng" kern="1200" dirty="0" smtClean="0">
                <a:solidFill>
                  <a:schemeClr val="tx1"/>
                </a:solidFill>
                <a:effectLst/>
                <a:latin typeface="+mn-lt"/>
                <a:ea typeface="+mn-ea"/>
                <a:cs typeface="+mn-cs"/>
                <a:hlinkClick r:id="rId5"/>
              </a:rPr>
              <a:t> J</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6"/>
              </a:rPr>
              <a:t>O'Grady KE</a:t>
            </a:r>
            <a:r>
              <a:rPr lang="en-US" sz="1200" b="0" i="0" kern="1200" dirty="0" smtClean="0">
                <a:solidFill>
                  <a:schemeClr val="tx1"/>
                </a:solidFill>
                <a:effectLst/>
                <a:latin typeface="+mn-lt"/>
                <a:ea typeface="+mn-ea"/>
                <a:cs typeface="+mn-cs"/>
              </a:rPr>
              <a:t>, </a:t>
            </a:r>
            <a:r>
              <a:rPr lang="en-US" sz="1200" b="0" i="0" u="sng" kern="1200" dirty="0" err="1" smtClean="0">
                <a:solidFill>
                  <a:schemeClr val="tx1"/>
                </a:solidFill>
                <a:effectLst/>
                <a:latin typeface="+mn-lt"/>
                <a:ea typeface="+mn-ea"/>
                <a:cs typeface="+mn-cs"/>
                <a:hlinkClick r:id="rId7"/>
              </a:rPr>
              <a:t>Sharfstein</a:t>
            </a:r>
            <a:r>
              <a:rPr lang="en-US" sz="1200" b="0" i="0" u="sng" kern="1200" dirty="0" smtClean="0">
                <a:solidFill>
                  <a:schemeClr val="tx1"/>
                </a:solidFill>
                <a:effectLst/>
                <a:latin typeface="+mn-lt"/>
                <a:ea typeface="+mn-ea"/>
                <a:cs typeface="+mn-cs"/>
                <a:hlinkClick r:id="rId7"/>
              </a:rPr>
              <a:t> JM</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8"/>
              </a:rPr>
              <a:t>Warren G</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9"/>
              </a:rPr>
              <a:t>Olsen Y</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10"/>
              </a:rPr>
              <a:t>Mitchell SG</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11"/>
              </a:rPr>
              <a:t>Jaffe JH</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FB6219-A6D1-4830-B80F-C8D21285029F}" type="slidenum">
              <a:rPr lang="en-US" smtClean="0"/>
              <a:t>13</a:t>
            </a:fld>
            <a:endParaRPr lang="en-US"/>
          </a:p>
        </p:txBody>
      </p:sp>
    </p:spTree>
    <p:extLst>
      <p:ext uri="{BB962C8B-B14F-4D97-AF65-F5344CB8AC3E}">
        <p14:creationId xmlns:p14="http://schemas.microsoft.com/office/powerpoint/2010/main" val="849126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ea typeface="ＭＳ Ｐゴシック" pitchFamily="34" charset="-128"/>
              </a:rPr>
              <a:t>Increased addiction</a:t>
            </a:r>
          </a:p>
        </p:txBody>
      </p:sp>
      <p:sp>
        <p:nvSpPr>
          <p:cNvPr id="4" name="Slide Number Placeholder 3"/>
          <p:cNvSpPr>
            <a:spLocks noGrp="1"/>
          </p:cNvSpPr>
          <p:nvPr>
            <p:ph type="sldNum" sz="quarter" idx="10"/>
          </p:nvPr>
        </p:nvSpPr>
        <p:spPr/>
        <p:txBody>
          <a:bodyPr/>
          <a:lstStyle/>
          <a:p>
            <a:fld id="{62FB6219-A6D1-4830-B80F-C8D21285029F}" type="slidenum">
              <a:rPr lang="en-US" smtClean="0"/>
              <a:t>14</a:t>
            </a:fld>
            <a:endParaRPr lang="en-US"/>
          </a:p>
        </p:txBody>
      </p:sp>
    </p:spTree>
    <p:extLst>
      <p:ext uri="{BB962C8B-B14F-4D97-AF65-F5344CB8AC3E}">
        <p14:creationId xmlns:p14="http://schemas.microsoft.com/office/powerpoint/2010/main" val="1401325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ea typeface="ＭＳ Ｐゴシック" pitchFamily="34" charset="-128"/>
              </a:rPr>
              <a:t>Once</a:t>
            </a:r>
            <a:r>
              <a:rPr lang="en-US" baseline="0" dirty="0" smtClean="0">
                <a:latin typeface="Times New Roman" pitchFamily="18" charset="0"/>
                <a:ea typeface="ＭＳ Ｐゴシック" pitchFamily="34" charset="-128"/>
              </a:rPr>
              <a:t> PCPs get “over the hump” and treat several patients they often find it extremely gratifying.  It is rare for treatments that we offer to have such a major impact.</a:t>
            </a:r>
            <a:endParaRPr lang="en-US" dirty="0" smtClean="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62FB6219-A6D1-4830-B80F-C8D21285029F}" type="slidenum">
              <a:rPr lang="en-US" smtClean="0"/>
              <a:t>15</a:t>
            </a:fld>
            <a:endParaRPr lang="en-US"/>
          </a:p>
        </p:txBody>
      </p:sp>
    </p:spTree>
    <p:extLst>
      <p:ext uri="{BB962C8B-B14F-4D97-AF65-F5344CB8AC3E}">
        <p14:creationId xmlns:p14="http://schemas.microsoft.com/office/powerpoint/2010/main" val="4222305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hlinkClick r:id="rId3"/>
              </a:rPr>
              <a:t>Office-Based Opioid Treatment with Buprenorphine (OBOT-B): Statewide Implementation of the Massachusetts Collaborative Care Model in Community Health Centers.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LaBelle CT, Han SC, Bergeron A, </a:t>
            </a:r>
            <a:r>
              <a:rPr lang="en-US" sz="1200" b="0" i="0" kern="1200" dirty="0" err="1" smtClean="0">
                <a:solidFill>
                  <a:schemeClr val="tx1"/>
                </a:solidFill>
                <a:effectLst/>
                <a:latin typeface="+mn-lt"/>
                <a:ea typeface="+mn-ea"/>
                <a:cs typeface="+mn-cs"/>
              </a:rPr>
              <a:t>Samet</a:t>
            </a:r>
            <a:r>
              <a:rPr lang="en-US" sz="1200" b="0" i="0" kern="1200" dirty="0" smtClean="0">
                <a:solidFill>
                  <a:schemeClr val="tx1"/>
                </a:solidFill>
                <a:effectLst/>
                <a:latin typeface="+mn-lt"/>
                <a:ea typeface="+mn-ea"/>
                <a:cs typeface="+mn-cs"/>
              </a:rPr>
              <a:t> JH.</a:t>
            </a:r>
          </a:p>
          <a:p>
            <a:r>
              <a:rPr lang="en-US" sz="1200" b="0" i="0" kern="1200" dirty="0" smtClean="0">
                <a:solidFill>
                  <a:schemeClr val="tx1"/>
                </a:solidFill>
                <a:effectLst/>
                <a:latin typeface="+mn-lt"/>
                <a:ea typeface="+mn-ea"/>
                <a:cs typeface="+mn-cs"/>
              </a:rPr>
              <a:t>J </a:t>
            </a:r>
            <a:r>
              <a:rPr lang="en-US" sz="1200" b="0" i="0" kern="1200" dirty="0" err="1" smtClean="0">
                <a:solidFill>
                  <a:schemeClr val="tx1"/>
                </a:solidFill>
                <a:effectLst/>
                <a:latin typeface="+mn-lt"/>
                <a:ea typeface="+mn-ea"/>
                <a:cs typeface="+mn-cs"/>
              </a:rPr>
              <a:t>Subst</a:t>
            </a:r>
            <a:r>
              <a:rPr lang="en-US" sz="1200" b="0" i="0" kern="1200" dirty="0" smtClean="0">
                <a:solidFill>
                  <a:schemeClr val="tx1"/>
                </a:solidFill>
                <a:effectLst/>
                <a:latin typeface="+mn-lt"/>
                <a:ea typeface="+mn-ea"/>
                <a:cs typeface="+mn-cs"/>
              </a:rPr>
              <a:t> Abuse Treat. 2016 Jan;60:6-13.</a:t>
            </a:r>
          </a:p>
          <a:p>
            <a:pPr eaLnBrk="1" hangingPunct="1">
              <a:spcBef>
                <a:spcPct val="0"/>
              </a:spcBef>
            </a:pPr>
            <a:endParaRPr lang="en-US" dirty="0" smtClean="0">
              <a:latin typeface="Times New Roman" pitchFamily="18" charset="0"/>
              <a:ea typeface="ＭＳ Ｐゴシック" pitchFamily="34" charset="-128"/>
            </a:endParaRPr>
          </a:p>
          <a:p>
            <a:r>
              <a:rPr lang="en-US" sz="1200" b="0" i="0" kern="1200" dirty="0" smtClean="0">
                <a:solidFill>
                  <a:schemeClr val="tx1"/>
                </a:solidFill>
                <a:effectLst/>
                <a:latin typeface="+mn-lt"/>
                <a:ea typeface="+mn-ea"/>
                <a:cs typeface="+mn-cs"/>
                <a:hlinkClick r:id="rId4"/>
              </a:rPr>
              <a:t>Collaborative care of opioid-addicted patients in primary care using buprenorphine: five-year experience.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Alford DP, LaBelle CT, </a:t>
            </a:r>
            <a:r>
              <a:rPr lang="en-US" sz="1200" b="0" i="0" kern="1200" dirty="0" err="1" smtClean="0">
                <a:solidFill>
                  <a:schemeClr val="tx1"/>
                </a:solidFill>
                <a:effectLst/>
                <a:latin typeface="+mn-lt"/>
                <a:ea typeface="+mn-ea"/>
                <a:cs typeface="+mn-cs"/>
              </a:rPr>
              <a:t>Kretsch</a:t>
            </a:r>
            <a:r>
              <a:rPr lang="en-US" sz="1200" b="0" i="0" kern="1200" dirty="0" smtClean="0">
                <a:solidFill>
                  <a:schemeClr val="tx1"/>
                </a:solidFill>
                <a:effectLst/>
                <a:latin typeface="+mn-lt"/>
                <a:ea typeface="+mn-ea"/>
                <a:cs typeface="+mn-cs"/>
              </a:rPr>
              <a:t> N, Bergeron A, Winter M, Botticelli M, </a:t>
            </a:r>
            <a:r>
              <a:rPr lang="en-US" sz="1200" b="0" i="0" kern="1200" dirty="0" err="1" smtClean="0">
                <a:solidFill>
                  <a:schemeClr val="tx1"/>
                </a:solidFill>
                <a:effectLst/>
                <a:latin typeface="+mn-lt"/>
                <a:ea typeface="+mn-ea"/>
                <a:cs typeface="+mn-cs"/>
              </a:rPr>
              <a:t>Samet</a:t>
            </a:r>
            <a:r>
              <a:rPr lang="en-US" sz="1200" b="0" i="0" kern="1200" dirty="0" smtClean="0">
                <a:solidFill>
                  <a:schemeClr val="tx1"/>
                </a:solidFill>
                <a:effectLst/>
                <a:latin typeface="+mn-lt"/>
                <a:ea typeface="+mn-ea"/>
                <a:cs typeface="+mn-cs"/>
              </a:rPr>
              <a:t> JH.</a:t>
            </a:r>
          </a:p>
          <a:p>
            <a:r>
              <a:rPr lang="en-US" sz="1200" b="0" i="0" kern="1200" dirty="0" smtClean="0">
                <a:solidFill>
                  <a:schemeClr val="tx1"/>
                </a:solidFill>
                <a:effectLst/>
                <a:latin typeface="+mn-lt"/>
                <a:ea typeface="+mn-ea"/>
                <a:cs typeface="+mn-cs"/>
              </a:rPr>
              <a:t>Arch Intern Med. 2011 Mar 14;171(5):425-31.</a:t>
            </a:r>
          </a:p>
          <a:p>
            <a:pPr eaLnBrk="1" hangingPunct="1">
              <a:spcBef>
                <a:spcPct val="0"/>
              </a:spcBef>
            </a:pPr>
            <a:endParaRPr lang="en-US" dirty="0" smtClean="0">
              <a:latin typeface="Times New Roman" pitchFamily="18" charset="0"/>
              <a:ea typeface="ＭＳ Ｐゴシック" pitchFamily="34" charset="-128"/>
            </a:endParaRPr>
          </a:p>
          <a:p>
            <a:r>
              <a:rPr lang="en-US" sz="1200" b="0" i="0" u="sng" kern="1200" dirty="0" err="1" smtClean="0">
                <a:solidFill>
                  <a:schemeClr val="tx1"/>
                </a:solidFill>
                <a:effectLst/>
                <a:latin typeface="+mn-lt"/>
                <a:ea typeface="+mn-ea"/>
                <a:cs typeface="+mn-cs"/>
                <a:hlinkClick r:id="rId5" tooltip="Preventive medicine."/>
              </a:rPr>
              <a:t>Prev</a:t>
            </a:r>
            <a:r>
              <a:rPr lang="en-US" sz="1200" b="0" i="0" u="sng" kern="1200" dirty="0" smtClean="0">
                <a:solidFill>
                  <a:schemeClr val="tx1"/>
                </a:solidFill>
                <a:effectLst/>
                <a:latin typeface="+mn-lt"/>
                <a:ea typeface="+mn-ea"/>
                <a:cs typeface="+mn-cs"/>
                <a:hlinkClick r:id="rId5" tooltip="Preventive medicine."/>
              </a:rPr>
              <a:t> Med.</a:t>
            </a:r>
            <a:r>
              <a:rPr lang="en-US" sz="1200" b="0" i="0" kern="1200" dirty="0" smtClean="0">
                <a:solidFill>
                  <a:schemeClr val="tx1"/>
                </a:solidFill>
                <a:effectLst/>
                <a:latin typeface="+mn-lt"/>
                <a:ea typeface="+mn-ea"/>
                <a:cs typeface="+mn-cs"/>
              </a:rPr>
              <a:t> 2015 Nov;80:10-1. </a:t>
            </a:r>
            <a:r>
              <a:rPr lang="en-US" sz="1200" b="0" i="0" kern="1200" dirty="0" err="1" smtClean="0">
                <a:solidFill>
                  <a:schemeClr val="tx1"/>
                </a:solidFill>
                <a:effectLst/>
                <a:latin typeface="+mn-lt"/>
                <a:ea typeface="+mn-ea"/>
                <a:cs typeface="+mn-cs"/>
              </a:rPr>
              <a:t>doi</a:t>
            </a:r>
            <a:r>
              <a:rPr lang="en-US" sz="1200" b="0" i="0" kern="1200" dirty="0" smtClean="0">
                <a:solidFill>
                  <a:schemeClr val="tx1"/>
                </a:solidFill>
                <a:effectLst/>
                <a:latin typeface="+mn-lt"/>
                <a:ea typeface="+mn-ea"/>
                <a:cs typeface="+mn-cs"/>
              </a:rPr>
              <a:t>: 10.1016/j.ypmed.2015.04.002. </a:t>
            </a:r>
            <a:r>
              <a:rPr lang="en-US" sz="1200" b="0" i="0" kern="1200" dirty="0" err="1" smtClean="0">
                <a:solidFill>
                  <a:schemeClr val="tx1"/>
                </a:solidFill>
                <a:effectLst/>
                <a:latin typeface="+mn-lt"/>
                <a:ea typeface="+mn-ea"/>
                <a:cs typeface="+mn-cs"/>
              </a:rPr>
              <a:t>Epub</a:t>
            </a:r>
            <a:r>
              <a:rPr lang="en-US" sz="1200" b="0" i="0" kern="1200" dirty="0" smtClean="0">
                <a:solidFill>
                  <a:schemeClr val="tx1"/>
                </a:solidFill>
                <a:effectLst/>
                <a:latin typeface="+mn-lt"/>
                <a:ea typeface="+mn-ea"/>
                <a:cs typeface="+mn-cs"/>
              </a:rPr>
              <a:t> 2015 Apr 11.</a:t>
            </a:r>
          </a:p>
          <a:p>
            <a:r>
              <a:rPr lang="en-US" sz="1200" b="1" i="0" kern="1200" dirty="0" smtClean="0">
                <a:solidFill>
                  <a:schemeClr val="tx1"/>
                </a:solidFill>
                <a:effectLst/>
                <a:latin typeface="+mn-lt"/>
                <a:ea typeface="+mn-ea"/>
                <a:cs typeface="+mn-cs"/>
              </a:rPr>
              <a:t>Vermont responds to its opioid crisis.</a:t>
            </a:r>
          </a:p>
          <a:p>
            <a:r>
              <a:rPr lang="en-US" sz="1200" b="0" i="0" u="sng" kern="1200" dirty="0" smtClean="0">
                <a:solidFill>
                  <a:schemeClr val="tx1"/>
                </a:solidFill>
                <a:effectLst/>
                <a:latin typeface="+mn-lt"/>
                <a:ea typeface="+mn-ea"/>
                <a:cs typeface="+mn-cs"/>
                <a:hlinkClick r:id="rId6"/>
              </a:rPr>
              <a:t>Simpatico TA</a:t>
            </a:r>
            <a:r>
              <a:rPr lang="en-US" sz="1200" b="0" i="0" kern="1200" baseline="30000" dirty="0" smtClean="0">
                <a:solidFill>
                  <a:schemeClr val="tx1"/>
                </a:solidFill>
                <a:effectLst/>
                <a:latin typeface="+mn-lt"/>
                <a:ea typeface="+mn-ea"/>
                <a:cs typeface="+mn-cs"/>
              </a:rPr>
              <a:t>1</a:t>
            </a:r>
            <a:endParaRPr lang="en-US" sz="1200" b="0" i="0" kern="1200" dirty="0" smtClean="0">
              <a:solidFill>
                <a:schemeClr val="tx1"/>
              </a:solidFill>
              <a:effectLst/>
              <a:latin typeface="+mn-lt"/>
              <a:ea typeface="+mn-ea"/>
              <a:cs typeface="+mn-cs"/>
            </a:endParaRPr>
          </a:p>
          <a:p>
            <a:pPr eaLnBrk="1" hangingPunct="1">
              <a:spcBef>
                <a:spcPct val="0"/>
              </a:spcBef>
            </a:pPr>
            <a:endParaRPr lang="en-US" dirty="0" smtClean="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62FB6219-A6D1-4830-B80F-C8D21285029F}" type="slidenum">
              <a:rPr lang="en-US" smtClean="0"/>
              <a:t>16</a:t>
            </a:fld>
            <a:endParaRPr lang="en-US"/>
          </a:p>
        </p:txBody>
      </p:sp>
    </p:spTree>
    <p:extLst>
      <p:ext uri="{BB962C8B-B14F-4D97-AF65-F5344CB8AC3E}">
        <p14:creationId xmlns:p14="http://schemas.microsoft.com/office/powerpoint/2010/main" val="2235597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ea typeface="ＭＳ Ｐゴシック" pitchFamily="34" charset="-128"/>
              </a:rPr>
              <a:t>Increased addiction</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2FB6219-A6D1-4830-B80F-C8D21285029F}" type="slidenum">
              <a:rPr lang="en-US" smtClean="0"/>
              <a:t>17</a:t>
            </a:fld>
            <a:endParaRPr lang="en-US"/>
          </a:p>
        </p:txBody>
      </p:sp>
    </p:spTree>
    <p:extLst>
      <p:ext uri="{BB962C8B-B14F-4D97-AF65-F5344CB8AC3E}">
        <p14:creationId xmlns:p14="http://schemas.microsoft.com/office/powerpoint/2010/main" val="2005960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Opioid abstinence should be 3-6 days after short-acting opioids and 7-10 after buprenorphine.</a:t>
            </a:r>
            <a:r>
              <a:rPr lang="en-US" baseline="0" dirty="0" smtClean="0"/>
              <a:t>  Oral naltrexone challenge can be useful prior to giving injectable, in order to make sure that patient does not experience a withdrawal reaction from the short-acting oral naltrexone.</a:t>
            </a:r>
            <a:endParaRPr lang="en-US" dirty="0" smtClean="0"/>
          </a:p>
          <a:p>
            <a:endParaRPr lang="en-US" sz="1200" b="0" i="0" u="none" kern="1200" dirty="0" smtClean="0">
              <a:solidFill>
                <a:schemeClr val="tx1"/>
              </a:solidFill>
              <a:effectLst/>
              <a:latin typeface="+mn-lt"/>
              <a:ea typeface="+mn-ea"/>
              <a:cs typeface="+mn-cs"/>
              <a:hlinkClick r:id="rId3" tooltip="Lancet (London, England)."/>
            </a:endParaRPr>
          </a:p>
          <a:p>
            <a:r>
              <a:rPr lang="en-US" sz="1200" b="0" i="0" u="sng" kern="1200" dirty="0" smtClean="0">
                <a:solidFill>
                  <a:schemeClr val="tx1"/>
                </a:solidFill>
                <a:effectLst/>
                <a:latin typeface="+mn-lt"/>
                <a:ea typeface="+mn-ea"/>
                <a:cs typeface="+mn-cs"/>
                <a:hlinkClick r:id="rId3" tooltip="Lancet (London, England)."/>
              </a:rPr>
              <a:t>Lancet.</a:t>
            </a:r>
            <a:r>
              <a:rPr lang="en-US" sz="1200" b="0" i="0" kern="1200" dirty="0" smtClean="0">
                <a:solidFill>
                  <a:schemeClr val="tx1"/>
                </a:solidFill>
                <a:effectLst/>
                <a:latin typeface="+mn-lt"/>
                <a:ea typeface="+mn-ea"/>
                <a:cs typeface="+mn-cs"/>
              </a:rPr>
              <a:t> 2011 Apr 30;377(9776):1506-13. </a:t>
            </a:r>
            <a:r>
              <a:rPr lang="en-US" sz="1200" b="0" i="0" kern="1200" dirty="0" err="1" smtClean="0">
                <a:solidFill>
                  <a:schemeClr val="tx1"/>
                </a:solidFill>
                <a:effectLst/>
                <a:latin typeface="+mn-lt"/>
                <a:ea typeface="+mn-ea"/>
                <a:cs typeface="+mn-cs"/>
              </a:rPr>
              <a:t>doi</a:t>
            </a:r>
            <a:r>
              <a:rPr lang="en-US" sz="1200" b="0" i="0" kern="1200" dirty="0" smtClean="0">
                <a:solidFill>
                  <a:schemeClr val="tx1"/>
                </a:solidFill>
                <a:effectLst/>
                <a:latin typeface="+mn-lt"/>
                <a:ea typeface="+mn-ea"/>
                <a:cs typeface="+mn-cs"/>
              </a:rPr>
              <a:t>: 10.1016/S0140-6736(11)60358-9.</a:t>
            </a:r>
          </a:p>
          <a:p>
            <a:r>
              <a:rPr lang="en-US" sz="1200" b="1" i="0" kern="1200" dirty="0" smtClean="0">
                <a:solidFill>
                  <a:schemeClr val="tx1"/>
                </a:solidFill>
                <a:effectLst/>
                <a:latin typeface="+mn-lt"/>
                <a:ea typeface="+mn-ea"/>
                <a:cs typeface="+mn-cs"/>
              </a:rPr>
              <a:t>Injectable extended-release naltrexone for opioid dependence: a double-blind, placebo-controlled, </a:t>
            </a:r>
            <a:r>
              <a:rPr lang="en-US" sz="1200" b="1" i="0" kern="1200" dirty="0" err="1" smtClean="0">
                <a:solidFill>
                  <a:schemeClr val="tx1"/>
                </a:solidFill>
                <a:effectLst/>
                <a:latin typeface="+mn-lt"/>
                <a:ea typeface="+mn-ea"/>
                <a:cs typeface="+mn-cs"/>
              </a:rPr>
              <a:t>multicentre</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randomised</a:t>
            </a:r>
            <a:r>
              <a:rPr lang="en-US" sz="1200" b="1" i="0" kern="1200" dirty="0" smtClean="0">
                <a:solidFill>
                  <a:schemeClr val="tx1"/>
                </a:solidFill>
                <a:effectLst/>
                <a:latin typeface="+mn-lt"/>
                <a:ea typeface="+mn-ea"/>
                <a:cs typeface="+mn-cs"/>
              </a:rPr>
              <a:t> trial.</a:t>
            </a:r>
          </a:p>
          <a:p>
            <a:r>
              <a:rPr lang="en-US" sz="1200" b="0" i="0" u="sng" kern="1200" dirty="0" err="1" smtClean="0">
                <a:solidFill>
                  <a:schemeClr val="tx1"/>
                </a:solidFill>
                <a:effectLst/>
                <a:latin typeface="+mn-lt"/>
                <a:ea typeface="+mn-ea"/>
                <a:cs typeface="+mn-cs"/>
                <a:hlinkClick r:id="rId4"/>
              </a:rPr>
              <a:t>Krupitsky</a:t>
            </a:r>
            <a:r>
              <a:rPr lang="en-US" sz="1200" b="0" i="0" u="sng" kern="1200" dirty="0" smtClean="0">
                <a:solidFill>
                  <a:schemeClr val="tx1"/>
                </a:solidFill>
                <a:effectLst/>
                <a:latin typeface="+mn-lt"/>
                <a:ea typeface="+mn-ea"/>
                <a:cs typeface="+mn-cs"/>
                <a:hlinkClick r:id="rId4"/>
              </a:rPr>
              <a:t> E</a:t>
            </a:r>
            <a:r>
              <a:rPr lang="en-US" sz="1200" b="0" i="0"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a:t>
            </a:r>
            <a:r>
              <a:rPr lang="en-US" sz="1200" b="0" i="0" u="sng" kern="1200" dirty="0" err="1" smtClean="0">
                <a:solidFill>
                  <a:schemeClr val="tx1"/>
                </a:solidFill>
                <a:effectLst/>
                <a:latin typeface="+mn-lt"/>
                <a:ea typeface="+mn-ea"/>
                <a:cs typeface="+mn-cs"/>
                <a:hlinkClick r:id="rId5"/>
              </a:rPr>
              <a:t>Nunes</a:t>
            </a:r>
            <a:r>
              <a:rPr lang="en-US" sz="1200" b="0" i="0" u="sng" kern="1200" dirty="0" smtClean="0">
                <a:solidFill>
                  <a:schemeClr val="tx1"/>
                </a:solidFill>
                <a:effectLst/>
                <a:latin typeface="+mn-lt"/>
                <a:ea typeface="+mn-ea"/>
                <a:cs typeface="+mn-cs"/>
                <a:hlinkClick r:id="rId5"/>
              </a:rPr>
              <a:t> EV</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6"/>
              </a:rPr>
              <a:t>Ling W</a:t>
            </a:r>
            <a:r>
              <a:rPr lang="en-US" sz="1200" b="0" i="0" kern="1200" dirty="0" smtClean="0">
                <a:solidFill>
                  <a:schemeClr val="tx1"/>
                </a:solidFill>
                <a:effectLst/>
                <a:latin typeface="+mn-lt"/>
                <a:ea typeface="+mn-ea"/>
                <a:cs typeface="+mn-cs"/>
              </a:rPr>
              <a:t>, </a:t>
            </a:r>
            <a:r>
              <a:rPr lang="en-US" sz="1200" b="0" i="0" u="sng" kern="1200" dirty="0" err="1" smtClean="0">
                <a:solidFill>
                  <a:schemeClr val="tx1"/>
                </a:solidFill>
                <a:effectLst/>
                <a:latin typeface="+mn-lt"/>
                <a:ea typeface="+mn-ea"/>
                <a:cs typeface="+mn-cs"/>
                <a:hlinkClick r:id="rId7"/>
              </a:rPr>
              <a:t>Illeperuma</a:t>
            </a:r>
            <a:r>
              <a:rPr lang="en-US" sz="1200" b="0" i="0" u="sng" kern="1200" dirty="0" smtClean="0">
                <a:solidFill>
                  <a:schemeClr val="tx1"/>
                </a:solidFill>
                <a:effectLst/>
                <a:latin typeface="+mn-lt"/>
                <a:ea typeface="+mn-ea"/>
                <a:cs typeface="+mn-cs"/>
                <a:hlinkClick r:id="rId7"/>
              </a:rPr>
              <a:t> A</a:t>
            </a:r>
            <a:r>
              <a:rPr lang="en-US" sz="1200" b="0" i="0" kern="1200" dirty="0" smtClean="0">
                <a:solidFill>
                  <a:schemeClr val="tx1"/>
                </a:solidFill>
                <a:effectLst/>
                <a:latin typeface="+mn-lt"/>
                <a:ea typeface="+mn-ea"/>
                <a:cs typeface="+mn-cs"/>
              </a:rPr>
              <a:t>, </a:t>
            </a:r>
            <a:r>
              <a:rPr lang="en-US" sz="1200" b="0" i="0" u="sng" kern="1200" dirty="0" err="1" smtClean="0">
                <a:solidFill>
                  <a:schemeClr val="tx1"/>
                </a:solidFill>
                <a:effectLst/>
                <a:latin typeface="+mn-lt"/>
                <a:ea typeface="+mn-ea"/>
                <a:cs typeface="+mn-cs"/>
                <a:hlinkClick r:id="rId8"/>
              </a:rPr>
              <a:t>Gastfriend</a:t>
            </a:r>
            <a:r>
              <a:rPr lang="en-US" sz="1200" b="0" i="0" u="sng" kern="1200" dirty="0" smtClean="0">
                <a:solidFill>
                  <a:schemeClr val="tx1"/>
                </a:solidFill>
                <a:effectLst/>
                <a:latin typeface="+mn-lt"/>
                <a:ea typeface="+mn-ea"/>
                <a:cs typeface="+mn-cs"/>
                <a:hlinkClick r:id="rId8"/>
              </a:rPr>
              <a:t> DR</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9"/>
              </a:rPr>
              <a:t>Silverman BL</a:t>
            </a:r>
            <a:r>
              <a:rPr lang="en-US" sz="1200" b="0" i="0" kern="1200" dirty="0" smtClean="0">
                <a:solidFill>
                  <a:schemeClr val="tx1"/>
                </a:solidFill>
                <a:effectLst/>
                <a:latin typeface="+mn-lt"/>
                <a:ea typeface="+mn-ea"/>
                <a:cs typeface="+mn-cs"/>
              </a:rPr>
              <a:t>.</a:t>
            </a:r>
          </a:p>
          <a:p>
            <a:endParaRPr lang="en-US" sz="1200" b="0" i="0" u="sng" kern="1200" dirty="0" smtClean="0">
              <a:solidFill>
                <a:schemeClr val="tx1"/>
              </a:solidFill>
              <a:effectLst/>
              <a:latin typeface="+mn-lt"/>
              <a:ea typeface="+mn-ea"/>
              <a:cs typeface="+mn-cs"/>
              <a:hlinkClick r:id="rId10" tooltip="The Cochrane database of systematic reviews."/>
            </a:endParaRPr>
          </a:p>
          <a:p>
            <a:r>
              <a:rPr lang="en-US" sz="1200" b="0" i="0" u="sng" kern="1200" dirty="0" smtClean="0">
                <a:solidFill>
                  <a:schemeClr val="tx1"/>
                </a:solidFill>
                <a:effectLst/>
                <a:latin typeface="+mn-lt"/>
                <a:ea typeface="+mn-ea"/>
                <a:cs typeface="+mn-cs"/>
                <a:hlinkClick r:id="rId10" tooltip="The Cochrane database of systematic reviews."/>
              </a:rPr>
              <a:t>Cochrane Database </a:t>
            </a:r>
            <a:r>
              <a:rPr lang="en-US" sz="1200" b="0" i="0" u="sng" kern="1200" dirty="0" err="1" smtClean="0">
                <a:solidFill>
                  <a:schemeClr val="tx1"/>
                </a:solidFill>
                <a:effectLst/>
                <a:latin typeface="+mn-lt"/>
                <a:ea typeface="+mn-ea"/>
                <a:cs typeface="+mn-cs"/>
                <a:hlinkClick r:id="rId10" tooltip="The Cochrane database of systematic reviews."/>
              </a:rPr>
              <a:t>Syst</a:t>
            </a:r>
            <a:r>
              <a:rPr lang="en-US" sz="1200" b="0" i="0" u="sng" kern="1200" dirty="0" smtClean="0">
                <a:solidFill>
                  <a:schemeClr val="tx1"/>
                </a:solidFill>
                <a:effectLst/>
                <a:latin typeface="+mn-lt"/>
                <a:ea typeface="+mn-ea"/>
                <a:cs typeface="+mn-cs"/>
                <a:hlinkClick r:id="rId10" tooltip="The Cochrane database of systematic reviews."/>
              </a:rPr>
              <a:t> Rev.</a:t>
            </a:r>
            <a:r>
              <a:rPr lang="en-US" sz="1200" b="0" i="0" kern="1200" dirty="0" smtClean="0">
                <a:solidFill>
                  <a:schemeClr val="tx1"/>
                </a:solidFill>
                <a:effectLst/>
                <a:latin typeface="+mn-lt"/>
                <a:ea typeface="+mn-ea"/>
                <a:cs typeface="+mn-cs"/>
              </a:rPr>
              <a:t> 2008 Apr 16;(2):CD006140. </a:t>
            </a:r>
            <a:r>
              <a:rPr lang="en-US" sz="1200" b="0" i="0" kern="1200" dirty="0" err="1" smtClean="0">
                <a:solidFill>
                  <a:schemeClr val="tx1"/>
                </a:solidFill>
                <a:effectLst/>
                <a:latin typeface="+mn-lt"/>
                <a:ea typeface="+mn-ea"/>
                <a:cs typeface="+mn-cs"/>
              </a:rPr>
              <a:t>doi</a:t>
            </a:r>
            <a:r>
              <a:rPr lang="en-US" sz="1200" b="0" i="0" kern="1200" dirty="0" smtClean="0">
                <a:solidFill>
                  <a:schemeClr val="tx1"/>
                </a:solidFill>
                <a:effectLst/>
                <a:latin typeface="+mn-lt"/>
                <a:ea typeface="+mn-ea"/>
                <a:cs typeface="+mn-cs"/>
              </a:rPr>
              <a:t>: 10.1002/14651858.CD006140.pub2.</a:t>
            </a:r>
          </a:p>
          <a:p>
            <a:r>
              <a:rPr lang="en-US" sz="1200" b="1" i="0" kern="1200" dirty="0" smtClean="0">
                <a:solidFill>
                  <a:schemeClr val="tx1"/>
                </a:solidFill>
                <a:effectLst/>
                <a:latin typeface="+mn-lt"/>
                <a:ea typeface="+mn-ea"/>
                <a:cs typeface="+mn-cs"/>
              </a:rPr>
              <a:t>Sustained-release naltrexone for opioid dependence.</a:t>
            </a:r>
          </a:p>
          <a:p>
            <a:r>
              <a:rPr lang="en-US" sz="1200" b="0" i="0" u="sng" kern="1200" dirty="0" err="1" smtClean="0">
                <a:solidFill>
                  <a:schemeClr val="tx1"/>
                </a:solidFill>
                <a:effectLst/>
                <a:latin typeface="+mn-lt"/>
                <a:ea typeface="+mn-ea"/>
                <a:cs typeface="+mn-cs"/>
                <a:hlinkClick r:id="rId11"/>
              </a:rPr>
              <a:t>Lobmaier</a:t>
            </a:r>
            <a:r>
              <a:rPr lang="en-US" sz="1200" b="0" i="0" u="sng" kern="1200" dirty="0" smtClean="0">
                <a:solidFill>
                  <a:schemeClr val="tx1"/>
                </a:solidFill>
                <a:effectLst/>
                <a:latin typeface="+mn-lt"/>
                <a:ea typeface="+mn-ea"/>
                <a:cs typeface="+mn-cs"/>
                <a:hlinkClick r:id="rId11"/>
              </a:rPr>
              <a:t> P</a:t>
            </a:r>
            <a:r>
              <a:rPr lang="en-US" sz="1200" b="0" i="0"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a:t>
            </a:r>
            <a:r>
              <a:rPr lang="en-US" sz="1200" b="0" i="0" u="sng" kern="1200" dirty="0" err="1" smtClean="0">
                <a:solidFill>
                  <a:schemeClr val="tx1"/>
                </a:solidFill>
                <a:effectLst/>
                <a:latin typeface="+mn-lt"/>
                <a:ea typeface="+mn-ea"/>
                <a:cs typeface="+mn-cs"/>
                <a:hlinkClick r:id="rId12"/>
              </a:rPr>
              <a:t>Kornør</a:t>
            </a:r>
            <a:r>
              <a:rPr lang="en-US" sz="1200" b="0" i="0" u="sng" kern="1200" dirty="0" smtClean="0">
                <a:solidFill>
                  <a:schemeClr val="tx1"/>
                </a:solidFill>
                <a:effectLst/>
                <a:latin typeface="+mn-lt"/>
                <a:ea typeface="+mn-ea"/>
                <a:cs typeface="+mn-cs"/>
                <a:hlinkClick r:id="rId12"/>
              </a:rPr>
              <a:t> H</a:t>
            </a:r>
            <a:r>
              <a:rPr lang="en-US" sz="1200" b="0" i="0" kern="1200" dirty="0" smtClean="0">
                <a:solidFill>
                  <a:schemeClr val="tx1"/>
                </a:solidFill>
                <a:effectLst/>
                <a:latin typeface="+mn-lt"/>
                <a:ea typeface="+mn-ea"/>
                <a:cs typeface="+mn-cs"/>
              </a:rPr>
              <a:t>, </a:t>
            </a:r>
            <a:r>
              <a:rPr lang="en-US" sz="1200" b="0" i="0" u="sng" kern="1200" dirty="0" err="1" smtClean="0">
                <a:solidFill>
                  <a:schemeClr val="tx1"/>
                </a:solidFill>
                <a:effectLst/>
                <a:latin typeface="+mn-lt"/>
                <a:ea typeface="+mn-ea"/>
                <a:cs typeface="+mn-cs"/>
                <a:hlinkClick r:id="rId13"/>
              </a:rPr>
              <a:t>Kunøe</a:t>
            </a:r>
            <a:r>
              <a:rPr lang="en-US" sz="1200" b="0" i="0" u="sng" kern="1200" dirty="0" smtClean="0">
                <a:solidFill>
                  <a:schemeClr val="tx1"/>
                </a:solidFill>
                <a:effectLst/>
                <a:latin typeface="+mn-lt"/>
                <a:ea typeface="+mn-ea"/>
                <a:cs typeface="+mn-cs"/>
                <a:hlinkClick r:id="rId13"/>
              </a:rPr>
              <a:t> N</a:t>
            </a:r>
            <a:r>
              <a:rPr lang="en-US" sz="1200" b="0" i="0" kern="1200" dirty="0" smtClean="0">
                <a:solidFill>
                  <a:schemeClr val="tx1"/>
                </a:solidFill>
                <a:effectLst/>
                <a:latin typeface="+mn-lt"/>
                <a:ea typeface="+mn-ea"/>
                <a:cs typeface="+mn-cs"/>
              </a:rPr>
              <a:t>, </a:t>
            </a:r>
            <a:r>
              <a:rPr lang="en-US" sz="1200" b="0" i="0" u="sng" kern="1200" dirty="0" err="1" smtClean="0">
                <a:solidFill>
                  <a:schemeClr val="tx1"/>
                </a:solidFill>
                <a:effectLst/>
                <a:latin typeface="+mn-lt"/>
                <a:ea typeface="+mn-ea"/>
                <a:cs typeface="+mn-cs"/>
                <a:hlinkClick r:id="rId14"/>
              </a:rPr>
              <a:t>Bjørndal</a:t>
            </a:r>
            <a:r>
              <a:rPr lang="en-US" sz="1200" b="0" i="0" u="sng" kern="1200" dirty="0" smtClean="0">
                <a:solidFill>
                  <a:schemeClr val="tx1"/>
                </a:solidFill>
                <a:effectLst/>
                <a:latin typeface="+mn-lt"/>
                <a:ea typeface="+mn-ea"/>
                <a:cs typeface="+mn-cs"/>
                <a:hlinkClick r:id="rId14"/>
              </a:rPr>
              <a:t> A</a:t>
            </a:r>
            <a:endParaRPr lang="en-US" sz="1200" b="0" i="0" u="sng"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u="sng" kern="1200" dirty="0" smtClean="0">
                <a:solidFill>
                  <a:schemeClr val="tx1"/>
                </a:solidFill>
                <a:effectLst/>
                <a:latin typeface="+mn-lt"/>
                <a:ea typeface="+mn-ea"/>
                <a:cs typeface="+mn-cs"/>
                <a:hlinkClick r:id="rId15" tooltip="The New England journal of medicine."/>
              </a:rPr>
              <a:t>N </a:t>
            </a:r>
            <a:r>
              <a:rPr lang="en-US" sz="1200" b="0" i="0" u="sng" kern="1200" dirty="0" err="1" smtClean="0">
                <a:solidFill>
                  <a:schemeClr val="tx1"/>
                </a:solidFill>
                <a:effectLst/>
                <a:latin typeface="+mn-lt"/>
                <a:ea typeface="+mn-ea"/>
                <a:cs typeface="+mn-cs"/>
                <a:hlinkClick r:id="rId15" tooltip="The New England journal of medicine."/>
              </a:rPr>
              <a:t>Engl</a:t>
            </a:r>
            <a:r>
              <a:rPr lang="en-US" sz="1200" b="0" i="0" u="sng" kern="1200" dirty="0" smtClean="0">
                <a:solidFill>
                  <a:schemeClr val="tx1"/>
                </a:solidFill>
                <a:effectLst/>
                <a:latin typeface="+mn-lt"/>
                <a:ea typeface="+mn-ea"/>
                <a:cs typeface="+mn-cs"/>
                <a:hlinkClick r:id="rId15" tooltip="The New England journal of medicine."/>
              </a:rPr>
              <a:t> J Med.</a:t>
            </a:r>
            <a:r>
              <a:rPr lang="en-US" sz="1200" b="0" i="0" kern="1200" dirty="0" smtClean="0">
                <a:solidFill>
                  <a:schemeClr val="tx1"/>
                </a:solidFill>
                <a:effectLst/>
                <a:latin typeface="+mn-lt"/>
                <a:ea typeface="+mn-ea"/>
                <a:cs typeface="+mn-cs"/>
              </a:rPr>
              <a:t> 2016 Mar 31;374(13):1232-42. </a:t>
            </a:r>
            <a:r>
              <a:rPr lang="en-US" sz="1200" b="0" i="0" kern="1200" dirty="0" err="1" smtClean="0">
                <a:solidFill>
                  <a:schemeClr val="tx1"/>
                </a:solidFill>
                <a:effectLst/>
                <a:latin typeface="+mn-lt"/>
                <a:ea typeface="+mn-ea"/>
                <a:cs typeface="+mn-cs"/>
              </a:rPr>
              <a:t>doi</a:t>
            </a:r>
            <a:r>
              <a:rPr lang="en-US" sz="1200" b="0" i="0" kern="1200" dirty="0" smtClean="0">
                <a:solidFill>
                  <a:schemeClr val="tx1"/>
                </a:solidFill>
                <a:effectLst/>
                <a:latin typeface="+mn-lt"/>
                <a:ea typeface="+mn-ea"/>
                <a:cs typeface="+mn-cs"/>
              </a:rPr>
              <a:t>: 10.1056/NEJMoa1505409.</a:t>
            </a:r>
          </a:p>
          <a:p>
            <a:r>
              <a:rPr lang="en-US" sz="1200" b="1" i="0" kern="1200" dirty="0" smtClean="0">
                <a:solidFill>
                  <a:schemeClr val="tx1"/>
                </a:solidFill>
                <a:effectLst/>
                <a:latin typeface="+mn-lt"/>
                <a:ea typeface="+mn-ea"/>
                <a:cs typeface="+mn-cs"/>
              </a:rPr>
              <a:t>Extended-Release Naltrexone to Prevent Opioid Relapse in Criminal Justice Offenders.</a:t>
            </a:r>
          </a:p>
          <a:p>
            <a:r>
              <a:rPr lang="en-US" sz="1200" b="0" i="0" u="sng" kern="1200" dirty="0" smtClean="0">
                <a:solidFill>
                  <a:schemeClr val="tx1"/>
                </a:solidFill>
                <a:effectLst/>
                <a:latin typeface="+mn-lt"/>
                <a:ea typeface="+mn-ea"/>
                <a:cs typeface="+mn-cs"/>
                <a:hlinkClick r:id="rId16"/>
              </a:rPr>
              <a:t>Lee JD</a:t>
            </a:r>
            <a:r>
              <a:rPr lang="en-US" sz="1200" b="0" i="0"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a:t>
            </a:r>
            <a:r>
              <a:rPr lang="en-US" sz="1200" b="0" i="0" u="sng" kern="1200" dirty="0" err="1" smtClean="0">
                <a:solidFill>
                  <a:schemeClr val="tx1"/>
                </a:solidFill>
                <a:effectLst/>
                <a:latin typeface="+mn-lt"/>
                <a:ea typeface="+mn-ea"/>
                <a:cs typeface="+mn-cs"/>
                <a:hlinkClick r:id="rId17"/>
              </a:rPr>
              <a:t>Friedmann</a:t>
            </a:r>
            <a:r>
              <a:rPr lang="en-US" sz="1200" b="0" i="0" u="sng" kern="1200" dirty="0" smtClean="0">
                <a:solidFill>
                  <a:schemeClr val="tx1"/>
                </a:solidFill>
                <a:effectLst/>
                <a:latin typeface="+mn-lt"/>
                <a:ea typeface="+mn-ea"/>
                <a:cs typeface="+mn-cs"/>
                <a:hlinkClick r:id="rId17"/>
              </a:rPr>
              <a:t> PD</a:t>
            </a:r>
            <a:r>
              <a:rPr lang="en-US" sz="1200" b="0" i="0"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a:t>
            </a:r>
            <a:r>
              <a:rPr lang="en-US" sz="1200" b="0" i="0" u="sng" kern="1200" dirty="0" err="1" smtClean="0">
                <a:solidFill>
                  <a:schemeClr val="tx1"/>
                </a:solidFill>
                <a:effectLst/>
                <a:latin typeface="+mn-lt"/>
                <a:ea typeface="+mn-ea"/>
                <a:cs typeface="+mn-cs"/>
                <a:hlinkClick r:id="rId18"/>
              </a:rPr>
              <a:t>Kinlock</a:t>
            </a:r>
            <a:r>
              <a:rPr lang="en-US" sz="1200" b="0" i="0" u="sng" kern="1200" dirty="0" smtClean="0">
                <a:solidFill>
                  <a:schemeClr val="tx1"/>
                </a:solidFill>
                <a:effectLst/>
                <a:latin typeface="+mn-lt"/>
                <a:ea typeface="+mn-ea"/>
                <a:cs typeface="+mn-cs"/>
                <a:hlinkClick r:id="rId18"/>
              </a:rPr>
              <a:t> TW</a:t>
            </a:r>
            <a:r>
              <a:rPr lang="en-US" sz="1200" b="0" i="0"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a:t>
            </a:r>
            <a:r>
              <a:rPr lang="en-US" sz="1200" b="0" i="0" u="sng" kern="1200" dirty="0" err="1" smtClean="0">
                <a:solidFill>
                  <a:schemeClr val="tx1"/>
                </a:solidFill>
                <a:effectLst/>
                <a:latin typeface="+mn-lt"/>
                <a:ea typeface="+mn-ea"/>
                <a:cs typeface="+mn-cs"/>
                <a:hlinkClick r:id="rId19"/>
              </a:rPr>
              <a:t>Nunes</a:t>
            </a:r>
            <a:r>
              <a:rPr lang="en-US" sz="1200" b="0" i="0" u="sng" kern="1200" dirty="0" smtClean="0">
                <a:solidFill>
                  <a:schemeClr val="tx1"/>
                </a:solidFill>
                <a:effectLst/>
                <a:latin typeface="+mn-lt"/>
                <a:ea typeface="+mn-ea"/>
                <a:cs typeface="+mn-cs"/>
                <a:hlinkClick r:id="rId19"/>
              </a:rPr>
              <a:t> EV</a:t>
            </a:r>
            <a:r>
              <a:rPr lang="en-US" sz="1200" b="0" i="0"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20"/>
              </a:rPr>
              <a:t>Boney TY</a:t>
            </a:r>
            <a:r>
              <a:rPr lang="en-US" sz="1200" b="0" i="0"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a:t>
            </a:r>
            <a:r>
              <a:rPr lang="en-US" sz="1200" b="0" i="0" u="sng" kern="1200" dirty="0" err="1" smtClean="0">
                <a:solidFill>
                  <a:schemeClr val="tx1"/>
                </a:solidFill>
                <a:effectLst/>
                <a:latin typeface="+mn-lt"/>
                <a:ea typeface="+mn-ea"/>
                <a:cs typeface="+mn-cs"/>
                <a:hlinkClick r:id="rId21"/>
              </a:rPr>
              <a:t>Hoskinson</a:t>
            </a:r>
            <a:r>
              <a:rPr lang="en-US" sz="1200" b="0" i="0" u="sng" kern="1200" dirty="0" smtClean="0">
                <a:solidFill>
                  <a:schemeClr val="tx1"/>
                </a:solidFill>
                <a:effectLst/>
                <a:latin typeface="+mn-lt"/>
                <a:ea typeface="+mn-ea"/>
                <a:cs typeface="+mn-cs"/>
                <a:hlinkClick r:id="rId21"/>
              </a:rPr>
              <a:t> RA Jr</a:t>
            </a:r>
            <a:r>
              <a:rPr lang="en-US" sz="1200" b="0" i="0"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22"/>
              </a:rPr>
              <a:t>Wilson D</a:t>
            </a:r>
            <a:r>
              <a:rPr lang="en-US" sz="1200" b="0" i="0"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23"/>
              </a:rPr>
              <a:t>McDonald R</a:t>
            </a:r>
            <a:r>
              <a:rPr lang="en-US" sz="1200" b="0" i="0"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a:t>
            </a:r>
            <a:r>
              <a:rPr lang="en-US" sz="1200" b="0" i="0" u="sng" kern="1200" dirty="0" err="1" smtClean="0">
                <a:solidFill>
                  <a:schemeClr val="tx1"/>
                </a:solidFill>
                <a:effectLst/>
                <a:latin typeface="+mn-lt"/>
                <a:ea typeface="+mn-ea"/>
                <a:cs typeface="+mn-cs"/>
                <a:hlinkClick r:id="rId24"/>
              </a:rPr>
              <a:t>Rotrosen</a:t>
            </a:r>
            <a:r>
              <a:rPr lang="en-US" sz="1200" b="0" i="0" u="sng" kern="1200" dirty="0" smtClean="0">
                <a:solidFill>
                  <a:schemeClr val="tx1"/>
                </a:solidFill>
                <a:effectLst/>
                <a:latin typeface="+mn-lt"/>
                <a:ea typeface="+mn-ea"/>
                <a:cs typeface="+mn-cs"/>
                <a:hlinkClick r:id="rId24"/>
              </a:rPr>
              <a:t> J</a:t>
            </a:r>
            <a:r>
              <a:rPr lang="en-US" sz="1200" b="0" i="0"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a:t>
            </a:r>
            <a:r>
              <a:rPr lang="en-US" sz="1200" b="0" i="0" u="sng" kern="1200" dirty="0" err="1" smtClean="0">
                <a:solidFill>
                  <a:schemeClr val="tx1"/>
                </a:solidFill>
                <a:effectLst/>
                <a:latin typeface="+mn-lt"/>
                <a:ea typeface="+mn-ea"/>
                <a:cs typeface="+mn-cs"/>
                <a:hlinkClick r:id="rId25"/>
              </a:rPr>
              <a:t>Gourevitch</a:t>
            </a:r>
            <a:r>
              <a:rPr lang="en-US" sz="1200" b="0" i="0" u="sng" kern="1200" dirty="0" smtClean="0">
                <a:solidFill>
                  <a:schemeClr val="tx1"/>
                </a:solidFill>
                <a:effectLst/>
                <a:latin typeface="+mn-lt"/>
                <a:ea typeface="+mn-ea"/>
                <a:cs typeface="+mn-cs"/>
                <a:hlinkClick r:id="rId25"/>
              </a:rPr>
              <a:t> MN</a:t>
            </a:r>
            <a:r>
              <a:rPr lang="en-US" sz="1200" b="0" i="0"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26"/>
              </a:rPr>
              <a:t>Gordon M</a:t>
            </a:r>
            <a:r>
              <a:rPr lang="en-US" sz="1200" b="0" i="0"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a:t>
            </a:r>
            <a:r>
              <a:rPr lang="en-US" sz="1200" b="0" i="0" u="sng" kern="1200" dirty="0" smtClean="0">
                <a:solidFill>
                  <a:schemeClr val="tx1"/>
                </a:solidFill>
                <a:effectLst/>
                <a:latin typeface="+mn-lt"/>
                <a:ea typeface="+mn-ea"/>
                <a:cs typeface="+mn-cs"/>
                <a:hlinkClick r:id="rId27"/>
              </a:rPr>
              <a:t>Fishman M</a:t>
            </a:r>
            <a:r>
              <a:rPr lang="en-US" sz="1200" b="0" i="0"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28"/>
              </a:rPr>
              <a:t>Chen DT</a:t>
            </a:r>
            <a:r>
              <a:rPr lang="en-US" sz="1200" b="0" i="0"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29"/>
              </a:rPr>
              <a:t>Bonnie RJ</a:t>
            </a:r>
            <a:r>
              <a:rPr lang="en-US" sz="1200" b="0" i="0"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30"/>
              </a:rPr>
              <a:t>Cornish JW</a:t>
            </a:r>
            <a:r>
              <a:rPr lang="en-US" sz="1200" b="0" i="0"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31"/>
              </a:rPr>
              <a:t>Murphy SM</a:t>
            </a:r>
            <a:r>
              <a:rPr lang="en-US" sz="1200" b="0" i="0"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32"/>
              </a:rPr>
              <a:t>O'Brien CP</a:t>
            </a:r>
            <a:r>
              <a:rPr lang="en-US" sz="1200" b="0" i="0" kern="1200" baseline="30000" dirty="0" smtClean="0">
                <a:solidFill>
                  <a:schemeClr val="tx1"/>
                </a:solidFill>
                <a:effectLst/>
                <a:latin typeface="+mn-lt"/>
                <a:ea typeface="+mn-ea"/>
                <a:cs typeface="+mn-cs"/>
              </a:rPr>
              <a:t>1</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18</a:t>
            </a:fld>
            <a:endParaRPr lang="en-US"/>
          </a:p>
        </p:txBody>
      </p:sp>
    </p:spTree>
    <p:extLst>
      <p:ext uri="{BB962C8B-B14F-4D97-AF65-F5344CB8AC3E}">
        <p14:creationId xmlns:p14="http://schemas.microsoft.com/office/powerpoint/2010/main" val="349423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Times New Roman" pitchFamily="18" charset="0"/>
                <a:ea typeface="ＭＳ Ｐゴシック" pitchFamily="34" charset="-128"/>
              </a:rPr>
              <a:t>http://www.opioidprescribing.com/naloxone_module_1-landing</a:t>
            </a:r>
          </a:p>
          <a:p>
            <a:pPr eaLnBrk="1" hangingPunct="1">
              <a:spcBef>
                <a:spcPct val="0"/>
              </a:spcBef>
            </a:pPr>
            <a:endParaRPr lang="en-US" dirty="0" smtClean="0">
              <a:latin typeface="Times New Roman" pitchFamily="18" charset="0"/>
              <a:ea typeface="ＭＳ Ｐゴシック" pitchFamily="34" charset="-128"/>
            </a:endParaRPr>
          </a:p>
          <a:p>
            <a:r>
              <a:rPr lang="en-US" sz="1200" b="0" i="0" u="sng" kern="1200" dirty="0" smtClean="0">
                <a:solidFill>
                  <a:schemeClr val="tx1"/>
                </a:solidFill>
                <a:effectLst/>
                <a:latin typeface="+mn-lt"/>
                <a:ea typeface="+mn-ea"/>
                <a:cs typeface="+mn-cs"/>
                <a:hlinkClick r:id="rId3" tooltip="Journal of addiction medicine."/>
              </a:rPr>
              <a:t>J Addict Med.</a:t>
            </a:r>
            <a:r>
              <a:rPr lang="en-US" sz="1200" b="0" i="0" kern="1200" dirty="0" smtClean="0">
                <a:solidFill>
                  <a:schemeClr val="tx1"/>
                </a:solidFill>
                <a:effectLst/>
                <a:latin typeface="+mn-lt"/>
                <a:ea typeface="+mn-ea"/>
                <a:cs typeface="+mn-cs"/>
              </a:rPr>
              <a:t> 2016 Sep-Oct;10(5):300-8. </a:t>
            </a:r>
            <a:r>
              <a:rPr lang="en-US" sz="1200" b="0" i="0" kern="1200" dirty="0" err="1" smtClean="0">
                <a:solidFill>
                  <a:schemeClr val="tx1"/>
                </a:solidFill>
                <a:effectLst/>
                <a:latin typeface="+mn-lt"/>
                <a:ea typeface="+mn-ea"/>
                <a:cs typeface="+mn-cs"/>
              </a:rPr>
              <a:t>doi</a:t>
            </a:r>
            <a:r>
              <a:rPr lang="en-US" sz="1200" b="0" i="0" kern="1200" dirty="0" smtClean="0">
                <a:solidFill>
                  <a:schemeClr val="tx1"/>
                </a:solidFill>
                <a:effectLst/>
                <a:latin typeface="+mn-lt"/>
                <a:ea typeface="+mn-ea"/>
                <a:cs typeface="+mn-cs"/>
              </a:rPr>
              <a:t>: 10.1097/ADM.0000000000000223.</a:t>
            </a:r>
          </a:p>
          <a:p>
            <a:r>
              <a:rPr lang="en-US" sz="1200" b="1" i="0" kern="1200" dirty="0" smtClean="0">
                <a:solidFill>
                  <a:schemeClr val="tx1"/>
                </a:solidFill>
                <a:effectLst/>
                <a:latin typeface="+mn-lt"/>
                <a:ea typeface="+mn-ea"/>
                <a:cs typeface="+mn-cs"/>
              </a:rPr>
              <a:t>Prescribe to Prevent: Overdose Prevention and Naloxone Rescue Kits for Prescribers and Pharmacists.</a:t>
            </a:r>
          </a:p>
          <a:p>
            <a:r>
              <a:rPr lang="en-US" sz="1200" b="0" i="0" u="sng" kern="1200" dirty="0" smtClean="0">
                <a:solidFill>
                  <a:schemeClr val="tx1"/>
                </a:solidFill>
                <a:effectLst/>
                <a:latin typeface="+mn-lt"/>
                <a:ea typeface="+mn-ea"/>
                <a:cs typeface="+mn-cs"/>
                <a:hlinkClick r:id="rId4"/>
              </a:rPr>
              <a:t>Lim JK</a:t>
            </a:r>
            <a:r>
              <a:rPr lang="en-US" sz="1200" b="0" i="0"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a:t>
            </a:r>
            <a:r>
              <a:rPr lang="en-US" sz="1200" b="0" i="0" u="sng" kern="1200" dirty="0" err="1" smtClean="0">
                <a:solidFill>
                  <a:schemeClr val="tx1"/>
                </a:solidFill>
                <a:effectLst/>
                <a:latin typeface="+mn-lt"/>
                <a:ea typeface="+mn-ea"/>
                <a:cs typeface="+mn-cs"/>
                <a:hlinkClick r:id="rId5"/>
              </a:rPr>
              <a:t>Bratberg</a:t>
            </a:r>
            <a:r>
              <a:rPr lang="en-US" sz="1200" b="0" i="0" u="sng" kern="1200" dirty="0" smtClean="0">
                <a:solidFill>
                  <a:schemeClr val="tx1"/>
                </a:solidFill>
                <a:effectLst/>
                <a:latin typeface="+mn-lt"/>
                <a:ea typeface="+mn-ea"/>
                <a:cs typeface="+mn-cs"/>
                <a:hlinkClick r:id="rId5"/>
              </a:rPr>
              <a:t> JP</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6"/>
              </a:rPr>
              <a:t>Davis CS</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7"/>
              </a:rPr>
              <a:t>Green TC</a:t>
            </a:r>
            <a:r>
              <a:rPr lang="en-US" sz="1200" b="0" i="0" kern="1200" dirty="0" smtClean="0">
                <a:solidFill>
                  <a:schemeClr val="tx1"/>
                </a:solidFill>
                <a:effectLst/>
                <a:latin typeface="+mn-lt"/>
                <a:ea typeface="+mn-ea"/>
                <a:cs typeface="+mn-cs"/>
              </a:rPr>
              <a:t>, </a:t>
            </a:r>
            <a:r>
              <a:rPr lang="en-US" sz="1200" b="0" i="0" u="sng" kern="1200" dirty="0" err="1" smtClean="0">
                <a:solidFill>
                  <a:schemeClr val="tx1"/>
                </a:solidFill>
                <a:effectLst/>
                <a:latin typeface="+mn-lt"/>
                <a:ea typeface="+mn-ea"/>
                <a:cs typeface="+mn-cs"/>
                <a:hlinkClick r:id="rId8"/>
              </a:rPr>
              <a:t>Walley</a:t>
            </a:r>
            <a:r>
              <a:rPr lang="en-US" sz="1200" b="0" i="0" u="sng" kern="1200" dirty="0" smtClean="0">
                <a:solidFill>
                  <a:schemeClr val="tx1"/>
                </a:solidFill>
                <a:effectLst/>
                <a:latin typeface="+mn-lt"/>
                <a:ea typeface="+mn-ea"/>
                <a:cs typeface="+mn-cs"/>
                <a:hlinkClick r:id="rId8"/>
              </a:rPr>
              <a:t> AY</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19</a:t>
            </a:fld>
            <a:endParaRPr lang="en-US"/>
          </a:p>
        </p:txBody>
      </p:sp>
    </p:spTree>
    <p:extLst>
      <p:ext uri="{BB962C8B-B14F-4D97-AF65-F5344CB8AC3E}">
        <p14:creationId xmlns:p14="http://schemas.microsoft.com/office/powerpoint/2010/main" val="3082030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20</a:t>
            </a:fld>
            <a:endParaRPr lang="en-US"/>
          </a:p>
        </p:txBody>
      </p:sp>
    </p:spTree>
    <p:extLst>
      <p:ext uri="{BB962C8B-B14F-4D97-AF65-F5344CB8AC3E}">
        <p14:creationId xmlns:p14="http://schemas.microsoft.com/office/powerpoint/2010/main" val="41580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2</a:t>
            </a:fld>
            <a:endParaRPr lang="en-US"/>
          </a:p>
        </p:txBody>
      </p:sp>
    </p:spTree>
    <p:extLst>
      <p:ext uri="{BB962C8B-B14F-4D97-AF65-F5344CB8AC3E}">
        <p14:creationId xmlns:p14="http://schemas.microsoft.com/office/powerpoint/2010/main" val="3986507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22</a:t>
            </a:fld>
            <a:endParaRPr lang="en-US"/>
          </a:p>
        </p:txBody>
      </p:sp>
    </p:spTree>
    <p:extLst>
      <p:ext uri="{BB962C8B-B14F-4D97-AF65-F5344CB8AC3E}">
        <p14:creationId xmlns:p14="http://schemas.microsoft.com/office/powerpoint/2010/main" val="3922857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FB6219-A6D1-4830-B80F-C8D21285029F}" type="slidenum">
              <a:rPr lang="en-US" smtClean="0"/>
              <a:t>23</a:t>
            </a:fld>
            <a:endParaRPr lang="en-US"/>
          </a:p>
        </p:txBody>
      </p:sp>
    </p:spTree>
    <p:extLst>
      <p:ext uri="{BB962C8B-B14F-4D97-AF65-F5344CB8AC3E}">
        <p14:creationId xmlns:p14="http://schemas.microsoft.com/office/powerpoint/2010/main" val="1704319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Medication treatment for opioid use disorder is highly effective, and has been shown to reduce relapse, injection drug use, overdose, infection with HIV and hepatitis, crime, and incarceration.</a:t>
            </a:r>
          </a:p>
          <a:p>
            <a:endParaRPr lang="en-US" dirty="0"/>
          </a:p>
          <a:p>
            <a:r>
              <a:rPr lang="en-US" b="1" dirty="0" smtClean="0"/>
              <a:t>A very useful recent guideline for medication treatment of opioid use disorder is:</a:t>
            </a:r>
          </a:p>
          <a:p>
            <a:r>
              <a:rPr lang="en-US" b="1" dirty="0" smtClean="0"/>
              <a:t>The ASAM National Practice Guideline for the use of medications in the treatment of </a:t>
            </a:r>
            <a:r>
              <a:rPr lang="en-US" b="1" dirty="0"/>
              <a:t>addiction involving opioid use</a:t>
            </a:r>
            <a:r>
              <a:rPr lang="en-US" dirty="0"/>
              <a:t>. </a:t>
            </a:r>
            <a:r>
              <a:rPr lang="en-US" dirty="0">
                <a:hlinkClick r:id="rId3"/>
              </a:rPr>
              <a:t>http://</a:t>
            </a:r>
            <a:r>
              <a:rPr lang="en-US" dirty="0" smtClean="0">
                <a:hlinkClick r:id="rId3"/>
              </a:rPr>
              <a:t>www.asam.org/docs/default-source/practice-support/guidelines-and-consensus-docs/asam-national-practice-guideline-supplement.pdf</a:t>
            </a:r>
            <a:endParaRPr lang="en-US" dirty="0" smtClean="0"/>
          </a:p>
          <a:p>
            <a:endParaRPr lang="en-US" dirty="0" smtClean="0"/>
          </a:p>
          <a:p>
            <a:endParaRPr lang="en-US" dirty="0" smtClean="0"/>
          </a:p>
          <a:p>
            <a:r>
              <a:rPr lang="en-US" dirty="0" smtClean="0"/>
              <a:t>Medication is the cornerstone of treatment,</a:t>
            </a:r>
            <a:r>
              <a:rPr lang="en-US" baseline="0" dirty="0" smtClean="0"/>
              <a:t> and has a much stronger evidence-base than does psychosocial treatment alone.</a:t>
            </a:r>
          </a:p>
          <a:p>
            <a:r>
              <a:rPr lang="en-US" sz="1200" b="1" i="0" kern="1200" dirty="0" smtClean="0">
                <a:solidFill>
                  <a:schemeClr val="tx1"/>
                </a:solidFill>
                <a:effectLst/>
                <a:latin typeface="+mn-lt"/>
                <a:ea typeface="+mn-ea"/>
                <a:cs typeface="+mn-cs"/>
                <a:hlinkClick r:id="rId4"/>
              </a:rPr>
              <a:t>Psychosocial</a:t>
            </a:r>
            <a:r>
              <a:rPr lang="en-US" sz="1200" b="0" i="0" kern="1200" dirty="0" smtClean="0">
                <a:solidFill>
                  <a:schemeClr val="tx1"/>
                </a:solidFill>
                <a:effectLst/>
                <a:latin typeface="+mn-lt"/>
                <a:ea typeface="+mn-ea"/>
                <a:cs typeface="+mn-cs"/>
                <a:hlinkClick r:id="rId4"/>
              </a:rPr>
              <a:t> combined with agonist maintenance treatments versus agonist maintenance treatments alone for treatment of </a:t>
            </a:r>
            <a:r>
              <a:rPr lang="en-US" sz="1200" b="1" i="0" kern="1200" dirty="0" smtClean="0">
                <a:solidFill>
                  <a:schemeClr val="tx1"/>
                </a:solidFill>
                <a:effectLst/>
                <a:latin typeface="+mn-lt"/>
                <a:ea typeface="+mn-ea"/>
                <a:cs typeface="+mn-cs"/>
                <a:hlinkClick r:id="rId4"/>
              </a:rPr>
              <a:t>opioid</a:t>
            </a:r>
            <a:r>
              <a:rPr lang="en-US" sz="1200" b="0" i="0" kern="1200" dirty="0" smtClean="0">
                <a:solidFill>
                  <a:schemeClr val="tx1"/>
                </a:solidFill>
                <a:effectLst/>
                <a:latin typeface="+mn-lt"/>
                <a:ea typeface="+mn-ea"/>
                <a:cs typeface="+mn-cs"/>
                <a:hlinkClick r:id="rId4"/>
              </a:rPr>
              <a:t> dependence.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Amato L, </a:t>
            </a:r>
            <a:r>
              <a:rPr lang="en-US" sz="1200" b="0" i="0" kern="1200" dirty="0" err="1" smtClean="0">
                <a:solidFill>
                  <a:schemeClr val="tx1"/>
                </a:solidFill>
                <a:effectLst/>
                <a:latin typeface="+mn-lt"/>
                <a:ea typeface="+mn-ea"/>
                <a:cs typeface="+mn-cs"/>
              </a:rPr>
              <a:t>Minozzi</a:t>
            </a:r>
            <a:r>
              <a:rPr lang="en-US" sz="1200" b="0" i="0" kern="1200" dirty="0" smtClean="0">
                <a:solidFill>
                  <a:schemeClr val="tx1"/>
                </a:solidFill>
                <a:effectLst/>
                <a:latin typeface="+mn-lt"/>
                <a:ea typeface="+mn-ea"/>
                <a:cs typeface="+mn-cs"/>
              </a:rPr>
              <a:t> S, </a:t>
            </a:r>
            <a:r>
              <a:rPr lang="en-US" sz="1200" b="0" i="0" kern="1200" dirty="0" err="1" smtClean="0">
                <a:solidFill>
                  <a:schemeClr val="tx1"/>
                </a:solidFill>
                <a:effectLst/>
                <a:latin typeface="+mn-lt"/>
                <a:ea typeface="+mn-ea"/>
                <a:cs typeface="+mn-cs"/>
              </a:rPr>
              <a:t>Davoli</a:t>
            </a:r>
            <a:r>
              <a:rPr lang="en-US" sz="1200" b="0" i="0" kern="1200" dirty="0" smtClean="0">
                <a:solidFill>
                  <a:schemeClr val="tx1"/>
                </a:solidFill>
                <a:effectLst/>
                <a:latin typeface="+mn-lt"/>
                <a:ea typeface="+mn-ea"/>
                <a:cs typeface="+mn-cs"/>
              </a:rPr>
              <a:t> M, </a:t>
            </a:r>
            <a:r>
              <a:rPr lang="en-US" sz="1200" b="0" i="0" kern="1200" dirty="0" err="1" smtClean="0">
                <a:solidFill>
                  <a:schemeClr val="tx1"/>
                </a:solidFill>
                <a:effectLst/>
                <a:latin typeface="+mn-lt"/>
                <a:ea typeface="+mn-ea"/>
                <a:cs typeface="+mn-cs"/>
              </a:rPr>
              <a:t>Vecchi</a:t>
            </a:r>
            <a:r>
              <a:rPr lang="en-US" sz="1200" b="0" i="0" kern="1200" dirty="0" smtClean="0">
                <a:solidFill>
                  <a:schemeClr val="tx1"/>
                </a:solidFill>
                <a:effectLst/>
                <a:latin typeface="+mn-lt"/>
                <a:ea typeface="+mn-ea"/>
                <a:cs typeface="+mn-cs"/>
              </a:rPr>
              <a:t> S.</a:t>
            </a:r>
          </a:p>
          <a:p>
            <a:r>
              <a:rPr lang="en-US" sz="1200" b="1" i="0" kern="1200" dirty="0" smtClean="0">
                <a:solidFill>
                  <a:schemeClr val="tx1"/>
                </a:solidFill>
                <a:effectLst/>
                <a:latin typeface="+mn-lt"/>
                <a:ea typeface="+mn-ea"/>
                <a:cs typeface="+mn-cs"/>
              </a:rPr>
              <a:t>Cochrane</a:t>
            </a:r>
            <a:r>
              <a:rPr lang="en-US" sz="1200" b="0" i="0" kern="1200" dirty="0" smtClean="0">
                <a:solidFill>
                  <a:schemeClr val="tx1"/>
                </a:solidFill>
                <a:effectLst/>
                <a:latin typeface="+mn-lt"/>
                <a:ea typeface="+mn-ea"/>
                <a:cs typeface="+mn-cs"/>
              </a:rPr>
              <a:t> Database </a:t>
            </a:r>
            <a:r>
              <a:rPr lang="en-US" sz="1200" b="0" i="0" kern="1200" dirty="0" err="1" smtClean="0">
                <a:solidFill>
                  <a:schemeClr val="tx1"/>
                </a:solidFill>
                <a:effectLst/>
                <a:latin typeface="+mn-lt"/>
                <a:ea typeface="+mn-ea"/>
                <a:cs typeface="+mn-cs"/>
              </a:rPr>
              <a:t>Syst</a:t>
            </a:r>
            <a:r>
              <a:rPr lang="en-US" sz="1200" b="0" i="0" kern="1200" dirty="0" smtClean="0">
                <a:solidFill>
                  <a:schemeClr val="tx1"/>
                </a:solidFill>
                <a:effectLst/>
                <a:latin typeface="+mn-lt"/>
                <a:ea typeface="+mn-ea"/>
                <a:cs typeface="+mn-cs"/>
              </a:rPr>
              <a:t> Rev. 2011 Oct 5;(10):CD004147</a:t>
            </a:r>
          </a:p>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4</a:t>
            </a:fld>
            <a:endParaRPr lang="en-US"/>
          </a:p>
        </p:txBody>
      </p:sp>
    </p:spTree>
    <p:extLst>
      <p:ext uri="{BB962C8B-B14F-4D97-AF65-F5344CB8AC3E}">
        <p14:creationId xmlns:p14="http://schemas.microsoft.com/office/powerpoint/2010/main" val="2110752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 on in drug use, euphoria is</a:t>
            </a:r>
            <a:r>
              <a:rPr lang="en-US" baseline="0" dirty="0" smtClean="0"/>
              <a:t> the main effect and functioning is relatively normal.  With chronic use and the development of tolerance and physical dependence, euphoria disappears and is replaced by drug seeking in order to avoid withdrawal.  Medication treatment for opioid use disorder restores normal functioning by eliminating both euphoria and withdrawal, and returning the person to a psychological and physiologic state that is similar to their pre-drug-use condition.</a:t>
            </a:r>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5</a:t>
            </a:fld>
            <a:endParaRPr lang="en-US"/>
          </a:p>
        </p:txBody>
      </p:sp>
    </p:spTree>
    <p:extLst>
      <p:ext uri="{BB962C8B-B14F-4D97-AF65-F5344CB8AC3E}">
        <p14:creationId xmlns:p14="http://schemas.microsoft.com/office/powerpoint/2010/main" val="3281340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site of the stigma surrounding methadone, the evidence is clear that methadone is the most effective medication for retaining people in treatment and preventing adverse effects, including death.</a:t>
            </a:r>
          </a:p>
          <a:p>
            <a:r>
              <a:rPr lang="en-US" sz="1200" b="0" i="0" kern="1200" dirty="0" smtClean="0">
                <a:solidFill>
                  <a:schemeClr val="tx1"/>
                </a:solidFill>
                <a:effectLst/>
                <a:latin typeface="+mn-lt"/>
                <a:ea typeface="+mn-ea"/>
                <a:cs typeface="+mn-cs"/>
              </a:rPr>
              <a:t>NIDA (2016). Understanding Drug Abuse and Addiction: What Science Says. Retrieved January 2, 2017, from https://www.drugabuse.gov/understanding-drug-abuse-addiction-what-science-says</a:t>
            </a:r>
          </a:p>
          <a:p>
            <a:endParaRPr lang="en-US" sz="1200" b="0" i="0" kern="1200" dirty="0" smtClean="0">
              <a:solidFill>
                <a:schemeClr val="tx1"/>
              </a:solidFill>
              <a:effectLst/>
              <a:latin typeface="+mn-lt"/>
              <a:ea typeface="+mn-ea"/>
              <a:cs typeface="+mn-cs"/>
              <a:hlinkClick r:id="rId3"/>
            </a:endParaRPr>
          </a:p>
          <a:p>
            <a:r>
              <a:rPr lang="en-US" sz="1200" b="0" i="0" kern="1200" dirty="0" smtClean="0">
                <a:solidFill>
                  <a:schemeClr val="tx1"/>
                </a:solidFill>
                <a:effectLst/>
                <a:latin typeface="+mn-lt"/>
                <a:ea typeface="+mn-ea"/>
                <a:cs typeface="+mn-cs"/>
                <a:hlinkClick r:id="rId3"/>
              </a:rPr>
              <a:t>Buprenorphine maintenance versus placebo or </a:t>
            </a:r>
            <a:r>
              <a:rPr lang="en-US" sz="1200" b="1" i="0" kern="1200" dirty="0" smtClean="0">
                <a:solidFill>
                  <a:schemeClr val="tx1"/>
                </a:solidFill>
                <a:effectLst/>
                <a:latin typeface="+mn-lt"/>
                <a:ea typeface="+mn-ea"/>
                <a:cs typeface="+mn-cs"/>
                <a:hlinkClick r:id="rId3"/>
              </a:rPr>
              <a:t>methadone</a:t>
            </a:r>
            <a:r>
              <a:rPr lang="en-US" sz="1200" b="0" i="0" kern="1200" dirty="0" smtClean="0">
                <a:solidFill>
                  <a:schemeClr val="tx1"/>
                </a:solidFill>
                <a:effectLst/>
                <a:latin typeface="+mn-lt"/>
                <a:ea typeface="+mn-ea"/>
                <a:cs typeface="+mn-cs"/>
                <a:hlinkClick r:id="rId3"/>
              </a:rPr>
              <a:t> maintenance for opioid dependence.</a:t>
            </a:r>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Mattick</a:t>
            </a:r>
            <a:r>
              <a:rPr lang="en-US" sz="1200" b="0" i="0" kern="1200" dirty="0" smtClean="0">
                <a:solidFill>
                  <a:schemeClr val="tx1"/>
                </a:solidFill>
                <a:effectLst/>
                <a:latin typeface="+mn-lt"/>
                <a:ea typeface="+mn-ea"/>
                <a:cs typeface="+mn-cs"/>
              </a:rPr>
              <a:t> RP, Breen C, Kimber J, </a:t>
            </a:r>
            <a:r>
              <a:rPr lang="en-US" sz="1200" b="0" i="0" kern="1200" dirty="0" err="1" smtClean="0">
                <a:solidFill>
                  <a:schemeClr val="tx1"/>
                </a:solidFill>
                <a:effectLst/>
                <a:latin typeface="+mn-lt"/>
                <a:ea typeface="+mn-ea"/>
                <a:cs typeface="+mn-cs"/>
              </a:rPr>
              <a:t>Davoli</a:t>
            </a:r>
            <a:r>
              <a:rPr lang="en-US" sz="1200" b="0" i="0" kern="1200" dirty="0" smtClean="0">
                <a:solidFill>
                  <a:schemeClr val="tx1"/>
                </a:solidFill>
                <a:effectLst/>
                <a:latin typeface="+mn-lt"/>
                <a:ea typeface="+mn-ea"/>
                <a:cs typeface="+mn-cs"/>
              </a:rPr>
              <a:t> M.</a:t>
            </a:r>
          </a:p>
          <a:p>
            <a:r>
              <a:rPr lang="en-US" sz="1200" b="1" i="0" kern="1200" dirty="0" smtClean="0">
                <a:solidFill>
                  <a:schemeClr val="tx1"/>
                </a:solidFill>
                <a:effectLst/>
                <a:latin typeface="+mn-lt"/>
                <a:ea typeface="+mn-ea"/>
                <a:cs typeface="+mn-cs"/>
              </a:rPr>
              <a:t>Cochrane</a:t>
            </a:r>
            <a:r>
              <a:rPr lang="en-US" sz="1200" b="0" i="0" kern="1200" dirty="0" smtClean="0">
                <a:solidFill>
                  <a:schemeClr val="tx1"/>
                </a:solidFill>
                <a:effectLst/>
                <a:latin typeface="+mn-lt"/>
                <a:ea typeface="+mn-ea"/>
                <a:cs typeface="+mn-cs"/>
              </a:rPr>
              <a:t> Database </a:t>
            </a:r>
            <a:r>
              <a:rPr lang="en-US" sz="1200" b="0" i="0" kern="1200" dirty="0" err="1" smtClean="0">
                <a:solidFill>
                  <a:schemeClr val="tx1"/>
                </a:solidFill>
                <a:effectLst/>
                <a:latin typeface="+mn-lt"/>
                <a:ea typeface="+mn-ea"/>
                <a:cs typeface="+mn-cs"/>
              </a:rPr>
              <a:t>Syst</a:t>
            </a:r>
            <a:r>
              <a:rPr lang="en-US" sz="1200" b="0" i="0" kern="1200" dirty="0" smtClean="0">
                <a:solidFill>
                  <a:schemeClr val="tx1"/>
                </a:solidFill>
                <a:effectLst/>
                <a:latin typeface="+mn-lt"/>
                <a:ea typeface="+mn-ea"/>
                <a:cs typeface="+mn-cs"/>
              </a:rPr>
              <a:t> Rev. 2014 </a:t>
            </a:r>
          </a:p>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6</a:t>
            </a:fld>
            <a:endParaRPr lang="en-US"/>
          </a:p>
        </p:txBody>
      </p:sp>
    </p:spTree>
    <p:extLst>
      <p:ext uri="{BB962C8B-B14F-4D97-AF65-F5344CB8AC3E}">
        <p14:creationId xmlns:p14="http://schemas.microsoft.com/office/powerpoint/2010/main" val="3873787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Full opioid agonist = fully activates the opioid mu receptor (as opposed to buprenorphine, which is a partial agonist)</a:t>
            </a:r>
          </a:p>
          <a:p>
            <a:endParaRPr lang="en-US" dirty="0" smtClean="0"/>
          </a:p>
          <a:p>
            <a:r>
              <a:rPr lang="en-US" dirty="0" smtClean="0"/>
              <a:t>Lots</a:t>
            </a:r>
            <a:r>
              <a:rPr lang="en-US" baseline="0" dirty="0" smtClean="0"/>
              <a:t> of concern by patients and PCPs about patients receiving high doses of methadone, but studies show that doses of 60-120 mg are needed for full blockade of the opioid receptor, and full effectiveness in decreasing craving and use of other opioids</a:t>
            </a:r>
          </a:p>
          <a:p>
            <a:endParaRPr lang="en-US" baseline="0" dirty="0" smtClean="0"/>
          </a:p>
          <a:p>
            <a:r>
              <a:rPr lang="en-US" baseline="0" dirty="0" smtClean="0"/>
              <a:t>You can ask audience if they are aware of known risks of methadone—these include bone thinning, decreased libido, and cardiac arrhythmias (long QT syndrome which can lead to fatal </a:t>
            </a:r>
            <a:r>
              <a:rPr lang="en-US" baseline="0" dirty="0" err="1" smtClean="0"/>
              <a:t>torsades</a:t>
            </a:r>
            <a:r>
              <a:rPr lang="en-US" baseline="0" dirty="0" smtClean="0"/>
              <a:t> de pointes)</a:t>
            </a:r>
          </a:p>
          <a:p>
            <a:endParaRPr lang="en-US" baseline="0" dirty="0" smtClean="0"/>
          </a:p>
          <a:p>
            <a:r>
              <a:rPr lang="en-US" baseline="0" dirty="0" smtClean="0"/>
              <a:t>Patients who are receiving “take-home” doses from their Opioid Treatment Program (AKA methadone clinic) are typically relatively stable in treatment, and have “graduated” from daily observed therapy.</a:t>
            </a:r>
            <a:endParaRPr lang="en-US" dirty="0" smtClean="0"/>
          </a:p>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7</a:t>
            </a:fld>
            <a:endParaRPr lang="en-US"/>
          </a:p>
        </p:txBody>
      </p:sp>
    </p:spTree>
    <p:extLst>
      <p:ext uri="{BB962C8B-B14F-4D97-AF65-F5344CB8AC3E}">
        <p14:creationId xmlns:p14="http://schemas.microsoft.com/office/powerpoint/2010/main" val="211613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8</a:t>
            </a:fld>
            <a:endParaRPr lang="en-US"/>
          </a:p>
        </p:txBody>
      </p:sp>
    </p:spTree>
    <p:extLst>
      <p:ext uri="{BB962C8B-B14F-4D97-AF65-F5344CB8AC3E}">
        <p14:creationId xmlns:p14="http://schemas.microsoft.com/office/powerpoint/2010/main" val="2963961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2005-2007: limit 30 patients during year 1, then 100 patients</a:t>
            </a:r>
          </a:p>
          <a:p>
            <a:pPr eaLnBrk="1" hangingPunct="1">
              <a:spcBef>
                <a:spcPct val="0"/>
              </a:spcBef>
            </a:pPr>
            <a:r>
              <a:rPr lang="en-US" altLang="en-US" dirty="0" smtClean="0"/>
              <a:t>2016: limit</a:t>
            </a:r>
            <a:r>
              <a:rPr lang="en-US" altLang="en-US" baseline="0" dirty="0" smtClean="0"/>
              <a:t> increased to 275 and new prescriptive authority for NPs and PAs</a:t>
            </a:r>
          </a:p>
          <a:p>
            <a:endParaRPr lang="en-US" dirty="0" smtClean="0"/>
          </a:p>
        </p:txBody>
      </p:sp>
      <p:sp>
        <p:nvSpPr>
          <p:cNvPr id="4" name="Slide Number Placeholder 3"/>
          <p:cNvSpPr>
            <a:spLocks noGrp="1"/>
          </p:cNvSpPr>
          <p:nvPr>
            <p:ph type="sldNum" sz="quarter" idx="10"/>
          </p:nvPr>
        </p:nvSpPr>
        <p:spPr/>
        <p:txBody>
          <a:bodyPr/>
          <a:lstStyle/>
          <a:p>
            <a:fld id="{62FB6219-A6D1-4830-B80F-C8D21285029F}" type="slidenum">
              <a:rPr lang="en-US" smtClean="0"/>
              <a:t>9</a:t>
            </a:fld>
            <a:endParaRPr lang="en-US"/>
          </a:p>
        </p:txBody>
      </p:sp>
    </p:spTree>
    <p:extLst>
      <p:ext uri="{BB962C8B-B14F-4D97-AF65-F5344CB8AC3E}">
        <p14:creationId xmlns:p14="http://schemas.microsoft.com/office/powerpoint/2010/main" val="1721345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wrap="square" numCol="1" anchorCtr="0" compatLnSpc="1">
            <a:prstTxWarp prst="textNoShape">
              <a:avLst/>
            </a:prstTxWarp>
          </a:bodyPr>
          <a:lstStyle>
            <a:lvl1pPr>
              <a:tabLst>
                <a:tab pos="723900" algn="l"/>
                <a:tab pos="1447800" algn="l"/>
                <a:tab pos="2171700" algn="l"/>
                <a:tab pos="2895600" algn="l"/>
              </a:tabLst>
              <a:defRPr>
                <a:solidFill>
                  <a:schemeClr val="tx1"/>
                </a:solidFill>
                <a:latin typeface="Calibri" panose="020F0502020204030204" pitchFamily="34" charset="0"/>
              </a:defRPr>
            </a:lvl1pPr>
            <a:lvl2pPr marL="742950" indent="-285750">
              <a:tabLst>
                <a:tab pos="723900" algn="l"/>
                <a:tab pos="1447800" algn="l"/>
                <a:tab pos="2171700" algn="l"/>
                <a:tab pos="2895600" algn="l"/>
              </a:tabLst>
              <a:defRPr>
                <a:solidFill>
                  <a:schemeClr val="tx1"/>
                </a:solidFill>
                <a:latin typeface="Calibri" panose="020F0502020204030204" pitchFamily="34" charset="0"/>
              </a:defRPr>
            </a:lvl2pPr>
            <a:lvl3pPr marL="1143000" indent="-228600">
              <a:tabLst>
                <a:tab pos="723900" algn="l"/>
                <a:tab pos="1447800" algn="l"/>
                <a:tab pos="2171700" algn="l"/>
                <a:tab pos="2895600" algn="l"/>
              </a:tabLst>
              <a:defRPr>
                <a:solidFill>
                  <a:schemeClr val="tx1"/>
                </a:solidFill>
                <a:latin typeface="Calibri" panose="020F0502020204030204" pitchFamily="34" charset="0"/>
              </a:defRPr>
            </a:lvl3pPr>
            <a:lvl4pPr marL="1600200" indent="-228600">
              <a:tabLst>
                <a:tab pos="723900" algn="l"/>
                <a:tab pos="1447800" algn="l"/>
                <a:tab pos="2171700" algn="l"/>
                <a:tab pos="2895600" algn="l"/>
              </a:tabLst>
              <a:defRPr>
                <a:solidFill>
                  <a:schemeClr val="tx1"/>
                </a:solidFill>
                <a:latin typeface="Calibri" panose="020F0502020204030204" pitchFamily="34" charset="0"/>
              </a:defRPr>
            </a:lvl4pPr>
            <a:lvl5pPr marL="2057400" indent="-228600">
              <a:tabLst>
                <a:tab pos="723900" algn="l"/>
                <a:tab pos="1447800" algn="l"/>
                <a:tab pos="2171700" algn="l"/>
                <a:tab pos="2895600"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anose="020F0502020204030204" pitchFamily="34" charset="0"/>
              </a:defRPr>
            </a:lvl9pPr>
          </a:lstStyle>
          <a:p>
            <a:pPr fontAlgn="base">
              <a:spcBef>
                <a:spcPct val="0"/>
              </a:spcBef>
              <a:spcAft>
                <a:spcPct val="0"/>
              </a:spcAft>
              <a:buClr>
                <a:srgbClr val="000000"/>
              </a:buClr>
              <a:buSzPct val="100000"/>
              <a:buFont typeface="Times New Roman" panose="02020603050405020304" pitchFamily="18" charset="0"/>
              <a:buNone/>
            </a:pPr>
            <a:fld id="{69619D28-1945-4050-9394-012D084C883B}" type="slidenum">
              <a:rPr lang="en-US" altLang="en-US" sz="1400" smtClean="0">
                <a:solidFill>
                  <a:srgbClr val="FFFFFF"/>
                </a:solidFill>
                <a:latin typeface="Arial" panose="020B0604020202020204" pitchFamily="34" charset="0"/>
                <a:ea typeface="MS PGothic" panose="020B0600070205080204" pitchFamily="34" charset="-128"/>
              </a:rPr>
              <a:pPr fontAlgn="base">
                <a:spcBef>
                  <a:spcPct val="0"/>
                </a:spcBef>
                <a:spcAft>
                  <a:spcPct val="0"/>
                </a:spcAft>
                <a:buClr>
                  <a:srgbClr val="000000"/>
                </a:buClr>
                <a:buSzPct val="100000"/>
                <a:buFont typeface="Times New Roman" panose="02020603050405020304" pitchFamily="18" charset="0"/>
                <a:buNone/>
              </a:pPr>
              <a:t>10</a:t>
            </a:fld>
            <a:endParaRPr lang="en-US" altLang="en-US" sz="1400" smtClean="0">
              <a:solidFill>
                <a:srgbClr val="FFFFFF"/>
              </a:solidFill>
              <a:latin typeface="Arial" panose="020B0604020202020204" pitchFamily="34" charset="0"/>
              <a:ea typeface="MS PGothic" panose="020B0600070205080204" pitchFamily="34" charset="-128"/>
            </a:endParaRPr>
          </a:p>
        </p:txBody>
      </p:sp>
      <p:sp>
        <p:nvSpPr>
          <p:cNvPr id="11267" name="Rectangle 1"/>
          <p:cNvSpPr>
            <a:spLocks noGrp="1" noRot="1" noChangeAspect="1" noChangeArrowheads="1" noTextEdit="1"/>
          </p:cNvSpPr>
          <p:nvPr>
            <p:ph type="sldImg"/>
          </p:nvPr>
        </p:nvSpPr>
        <p:spPr bwMode="auto">
          <a:xfrm>
            <a:off x="423863" y="704850"/>
            <a:ext cx="6186487" cy="34813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Text Box 2"/>
          <p:cNvSpPr>
            <a:spLocks noGrp="1" noChangeArrowheads="1"/>
          </p:cNvSpPr>
          <p:nvPr>
            <p:ph type="body" idx="1"/>
          </p:nvPr>
        </p:nvSpPr>
        <p:spPr bwMode="auto">
          <a:xfrm>
            <a:off x="703263" y="4410075"/>
            <a:ext cx="5627687" cy="4178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tIns="8820" numCol="1" anchor="t" anchorCtr="0" compatLnSpc="1">
            <a:prstTxWarp prst="textNoShape">
              <a:avLst/>
            </a:prstTxWarp>
          </a:bodyPr>
          <a:lstStyle/>
          <a:p>
            <a:r>
              <a:rPr lang="en-US" sz="1000" dirty="0" smtClean="0"/>
              <a:t>Avoid benzos when prescribing buprenorphine—overdose deaths from high-dose</a:t>
            </a:r>
            <a:r>
              <a:rPr lang="en-US" sz="1000" baseline="0" dirty="0" smtClean="0"/>
              <a:t> benzos and </a:t>
            </a:r>
            <a:r>
              <a:rPr lang="en-US" sz="1000" baseline="0" dirty="0" err="1" smtClean="0"/>
              <a:t>bup</a:t>
            </a:r>
            <a:r>
              <a:rPr lang="en-US" sz="1000" baseline="0" dirty="0" smtClean="0"/>
              <a:t> (benzos approximately double overdose risk in patients taking </a:t>
            </a:r>
            <a:r>
              <a:rPr lang="en-US" sz="1000" baseline="0" dirty="0" err="1" smtClean="0"/>
              <a:t>bup</a:t>
            </a:r>
            <a:r>
              <a:rPr lang="en-US" sz="1000" baseline="0" dirty="0" smtClean="0"/>
              <a:t>; </a:t>
            </a:r>
            <a:r>
              <a:rPr lang="en-US" sz="1000" dirty="0" smtClean="0"/>
              <a:t>Abrahamson, Drug and Alcohol Dep, 2017)</a:t>
            </a:r>
            <a:endParaRPr lang="en-US" sz="1000" baseline="0" dirty="0" smtClean="0"/>
          </a:p>
          <a:p>
            <a:r>
              <a:rPr lang="en-US" sz="1000" baseline="0" dirty="0" err="1" smtClean="0"/>
              <a:t>Probuphine</a:t>
            </a:r>
            <a:r>
              <a:rPr lang="en-US" sz="1000" baseline="0" dirty="0" smtClean="0"/>
              <a:t> requires special training, surgical procedure to implant.  Effective x 6 months, but never achieves &gt; 8 mg oral dose drug levels, and wanes over 6 months.  Very expensive.</a:t>
            </a:r>
          </a:p>
          <a:p>
            <a:endParaRPr lang="en-US" sz="1000" baseline="0" dirty="0" smtClean="0"/>
          </a:p>
          <a:p>
            <a:r>
              <a:rPr lang="en-US" sz="1000" baseline="0" dirty="0" smtClean="0"/>
              <a:t>Home induction:  </a:t>
            </a:r>
            <a:r>
              <a:rPr lang="en-US" sz="1000" b="0" i="0" u="sng" kern="1200" dirty="0" smtClean="0">
                <a:solidFill>
                  <a:schemeClr val="tx1"/>
                </a:solidFill>
                <a:effectLst/>
                <a:latin typeface="+mn-lt"/>
                <a:ea typeface="+mn-ea"/>
                <a:cs typeface="+mn-cs"/>
                <a:hlinkClick r:id="rId3" tooltip="Journal of addiction medicine."/>
              </a:rPr>
              <a:t>J Addict Med.</a:t>
            </a:r>
            <a:r>
              <a:rPr lang="en-US" sz="1000" b="0" i="0" kern="1200" dirty="0" smtClean="0">
                <a:solidFill>
                  <a:schemeClr val="tx1"/>
                </a:solidFill>
                <a:effectLst/>
                <a:latin typeface="+mn-lt"/>
                <a:ea typeface="+mn-ea"/>
                <a:cs typeface="+mn-cs"/>
              </a:rPr>
              <a:t> 2014 Sep-Oct;8(5):299-308. </a:t>
            </a:r>
            <a:r>
              <a:rPr lang="en-US" sz="1000" b="0" i="0" kern="1200" dirty="0" err="1" smtClean="0">
                <a:solidFill>
                  <a:schemeClr val="tx1"/>
                </a:solidFill>
                <a:effectLst/>
                <a:latin typeface="+mn-lt"/>
                <a:ea typeface="+mn-ea"/>
                <a:cs typeface="+mn-cs"/>
              </a:rPr>
              <a:t>doi</a:t>
            </a:r>
            <a:r>
              <a:rPr lang="en-US" sz="1000" b="0" i="0" kern="1200" dirty="0" smtClean="0">
                <a:solidFill>
                  <a:schemeClr val="tx1"/>
                </a:solidFill>
                <a:effectLst/>
                <a:latin typeface="+mn-lt"/>
                <a:ea typeface="+mn-ea"/>
                <a:cs typeface="+mn-cs"/>
              </a:rPr>
              <a:t>: 10.1097/ADM.0000000000000059.</a:t>
            </a:r>
          </a:p>
          <a:p>
            <a:r>
              <a:rPr lang="en-US" sz="1000" b="1" i="0" kern="1200" dirty="0" smtClean="0">
                <a:solidFill>
                  <a:schemeClr val="tx1"/>
                </a:solidFill>
                <a:effectLst/>
                <a:latin typeface="+mn-lt"/>
                <a:ea typeface="+mn-ea"/>
                <a:cs typeface="+mn-cs"/>
              </a:rPr>
              <a:t>Unobserved "home" induction onto buprenorphine.</a:t>
            </a:r>
          </a:p>
          <a:p>
            <a:r>
              <a:rPr lang="en-US" sz="1000" b="0" i="0" u="sng" kern="1200" dirty="0" smtClean="0">
                <a:solidFill>
                  <a:schemeClr val="tx1"/>
                </a:solidFill>
                <a:effectLst/>
                <a:latin typeface="+mn-lt"/>
                <a:ea typeface="+mn-ea"/>
                <a:cs typeface="+mn-cs"/>
                <a:hlinkClick r:id="rId4"/>
              </a:rPr>
              <a:t>Lee JD</a:t>
            </a:r>
            <a:r>
              <a:rPr lang="en-US" sz="1000" b="0" i="0" kern="1200" baseline="30000" dirty="0" smtClean="0">
                <a:solidFill>
                  <a:schemeClr val="tx1"/>
                </a:solidFill>
                <a:effectLst/>
                <a:latin typeface="+mn-lt"/>
                <a:ea typeface="+mn-ea"/>
                <a:cs typeface="+mn-cs"/>
              </a:rPr>
              <a:t>1</a:t>
            </a:r>
            <a:r>
              <a:rPr lang="en-US" sz="1000" b="0" i="0" kern="1200" dirty="0" smtClean="0">
                <a:solidFill>
                  <a:schemeClr val="tx1"/>
                </a:solidFill>
                <a:effectLst/>
                <a:latin typeface="+mn-lt"/>
                <a:ea typeface="+mn-ea"/>
                <a:cs typeface="+mn-cs"/>
              </a:rPr>
              <a:t>, </a:t>
            </a:r>
            <a:r>
              <a:rPr lang="en-US" sz="1000" b="0" i="0" u="sng" kern="1200" dirty="0" err="1" smtClean="0">
                <a:solidFill>
                  <a:schemeClr val="tx1"/>
                </a:solidFill>
                <a:effectLst/>
                <a:latin typeface="+mn-lt"/>
                <a:ea typeface="+mn-ea"/>
                <a:cs typeface="+mn-cs"/>
                <a:hlinkClick r:id="rId5"/>
              </a:rPr>
              <a:t>Vocci</a:t>
            </a:r>
            <a:r>
              <a:rPr lang="en-US" sz="1000" b="0" i="0" u="sng" kern="1200" dirty="0" smtClean="0">
                <a:solidFill>
                  <a:schemeClr val="tx1"/>
                </a:solidFill>
                <a:effectLst/>
                <a:latin typeface="+mn-lt"/>
                <a:ea typeface="+mn-ea"/>
                <a:cs typeface="+mn-cs"/>
                <a:hlinkClick r:id="rId5"/>
              </a:rPr>
              <a:t> F</a:t>
            </a:r>
            <a:r>
              <a:rPr lang="en-US" sz="1000" b="0" i="0" kern="1200" dirty="0" smtClean="0">
                <a:solidFill>
                  <a:schemeClr val="tx1"/>
                </a:solidFill>
                <a:effectLst/>
                <a:latin typeface="+mn-lt"/>
                <a:ea typeface="+mn-ea"/>
                <a:cs typeface="+mn-cs"/>
              </a:rPr>
              <a:t>, </a:t>
            </a:r>
            <a:r>
              <a:rPr lang="en-US" sz="1000" b="0" i="0" u="sng" kern="1200" dirty="0" err="1" smtClean="0">
                <a:solidFill>
                  <a:schemeClr val="tx1"/>
                </a:solidFill>
                <a:effectLst/>
                <a:latin typeface="+mn-lt"/>
                <a:ea typeface="+mn-ea"/>
                <a:cs typeface="+mn-cs"/>
                <a:hlinkClick r:id="rId6"/>
              </a:rPr>
              <a:t>Fiellin</a:t>
            </a:r>
            <a:r>
              <a:rPr lang="en-US" sz="1000" b="0" i="0" u="sng" kern="1200" dirty="0" smtClean="0">
                <a:solidFill>
                  <a:schemeClr val="tx1"/>
                </a:solidFill>
                <a:effectLst/>
                <a:latin typeface="+mn-lt"/>
                <a:ea typeface="+mn-ea"/>
                <a:cs typeface="+mn-cs"/>
                <a:hlinkClick r:id="rId6"/>
              </a:rPr>
              <a:t> DA</a:t>
            </a:r>
            <a:endParaRPr lang="en-US" sz="1000" b="0" i="0" kern="1200" dirty="0" smtClean="0">
              <a:solidFill>
                <a:schemeClr val="tx1"/>
              </a:solidFill>
              <a:effectLst/>
              <a:latin typeface="+mn-lt"/>
              <a:ea typeface="+mn-ea"/>
              <a:cs typeface="+mn-cs"/>
            </a:endParaRPr>
          </a:p>
          <a:p>
            <a:r>
              <a:rPr lang="en-US" sz="1000" b="0" i="0" kern="1200" dirty="0" smtClean="0">
                <a:solidFill>
                  <a:schemeClr val="tx1"/>
                </a:solidFill>
                <a:effectLst/>
                <a:latin typeface="+mn-lt"/>
                <a:ea typeface="+mn-ea"/>
                <a:cs typeface="+mn-cs"/>
                <a:hlinkClick r:id="rId7"/>
              </a:rPr>
              <a:t>A comparison of </a:t>
            </a:r>
            <a:r>
              <a:rPr lang="en-US" sz="1000" b="1" i="0" kern="1200" dirty="0" smtClean="0">
                <a:solidFill>
                  <a:schemeClr val="tx1"/>
                </a:solidFill>
                <a:effectLst/>
                <a:latin typeface="+mn-lt"/>
                <a:ea typeface="+mn-ea"/>
                <a:cs typeface="+mn-cs"/>
                <a:hlinkClick r:id="rId7"/>
              </a:rPr>
              <a:t>buprenorphine</a:t>
            </a:r>
            <a:r>
              <a:rPr lang="en-US" sz="1000" b="0" i="0" kern="1200" dirty="0" smtClean="0">
                <a:solidFill>
                  <a:schemeClr val="tx1"/>
                </a:solidFill>
                <a:effectLst/>
                <a:latin typeface="+mn-lt"/>
                <a:ea typeface="+mn-ea"/>
                <a:cs typeface="+mn-cs"/>
                <a:hlinkClick r:id="rId7"/>
              </a:rPr>
              <a:t> </a:t>
            </a:r>
            <a:r>
              <a:rPr lang="en-US" sz="1000" b="1" i="0" kern="1200" dirty="0" smtClean="0">
                <a:solidFill>
                  <a:schemeClr val="tx1"/>
                </a:solidFill>
                <a:effectLst/>
                <a:latin typeface="+mn-lt"/>
                <a:ea typeface="+mn-ea"/>
                <a:cs typeface="+mn-cs"/>
                <a:hlinkClick r:id="rId7"/>
              </a:rPr>
              <a:t>induction</a:t>
            </a:r>
            <a:r>
              <a:rPr lang="en-US" sz="1000" b="0" i="0" kern="1200" dirty="0" smtClean="0">
                <a:solidFill>
                  <a:schemeClr val="tx1"/>
                </a:solidFill>
                <a:effectLst/>
                <a:latin typeface="+mn-lt"/>
                <a:ea typeface="+mn-ea"/>
                <a:cs typeface="+mn-cs"/>
                <a:hlinkClick r:id="rId7"/>
              </a:rPr>
              <a:t> strategies: patient-centered </a:t>
            </a:r>
            <a:r>
              <a:rPr lang="en-US" sz="1000" b="1" i="0" kern="1200" dirty="0" smtClean="0">
                <a:solidFill>
                  <a:schemeClr val="tx1"/>
                </a:solidFill>
                <a:effectLst/>
                <a:latin typeface="+mn-lt"/>
                <a:ea typeface="+mn-ea"/>
                <a:cs typeface="+mn-cs"/>
                <a:hlinkClick r:id="rId7"/>
              </a:rPr>
              <a:t>home</a:t>
            </a:r>
            <a:r>
              <a:rPr lang="en-US" sz="1000" b="0" i="0" kern="1200" dirty="0" smtClean="0">
                <a:solidFill>
                  <a:schemeClr val="tx1"/>
                </a:solidFill>
                <a:effectLst/>
                <a:latin typeface="+mn-lt"/>
                <a:ea typeface="+mn-ea"/>
                <a:cs typeface="+mn-cs"/>
                <a:hlinkClick r:id="rId7"/>
              </a:rPr>
              <a:t>-based inductions versus standard-of-care office-based inductions.</a:t>
            </a:r>
            <a:endParaRPr lang="en-US" sz="1000" b="0" i="0" kern="1200" dirty="0" smtClean="0">
              <a:solidFill>
                <a:schemeClr val="tx1"/>
              </a:solidFill>
              <a:effectLst/>
              <a:latin typeface="+mn-lt"/>
              <a:ea typeface="+mn-ea"/>
              <a:cs typeface="+mn-cs"/>
            </a:endParaRPr>
          </a:p>
          <a:p>
            <a:r>
              <a:rPr lang="en-US" sz="1000" b="0" i="0" kern="1200" dirty="0" smtClean="0">
                <a:solidFill>
                  <a:schemeClr val="tx1"/>
                </a:solidFill>
                <a:effectLst/>
                <a:latin typeface="+mn-lt"/>
                <a:ea typeface="+mn-ea"/>
                <a:cs typeface="+mn-cs"/>
              </a:rPr>
              <a:t>Cunningham CO, </a:t>
            </a:r>
            <a:r>
              <a:rPr lang="en-US" sz="1000" b="0" i="0" kern="1200" dirty="0" err="1" smtClean="0">
                <a:solidFill>
                  <a:schemeClr val="tx1"/>
                </a:solidFill>
                <a:effectLst/>
                <a:latin typeface="+mn-lt"/>
                <a:ea typeface="+mn-ea"/>
                <a:cs typeface="+mn-cs"/>
              </a:rPr>
              <a:t>Giovanniello</a:t>
            </a:r>
            <a:r>
              <a:rPr lang="en-US" sz="1000" b="0" i="0" kern="1200" dirty="0" smtClean="0">
                <a:solidFill>
                  <a:schemeClr val="tx1"/>
                </a:solidFill>
                <a:effectLst/>
                <a:latin typeface="+mn-lt"/>
                <a:ea typeface="+mn-ea"/>
                <a:cs typeface="+mn-cs"/>
              </a:rPr>
              <a:t> A, Li X, </a:t>
            </a:r>
            <a:r>
              <a:rPr lang="en-US" sz="1000" b="0" i="0" kern="1200" dirty="0" err="1" smtClean="0">
                <a:solidFill>
                  <a:schemeClr val="tx1"/>
                </a:solidFill>
                <a:effectLst/>
                <a:latin typeface="+mn-lt"/>
                <a:ea typeface="+mn-ea"/>
                <a:cs typeface="+mn-cs"/>
              </a:rPr>
              <a:t>Kunins</a:t>
            </a:r>
            <a:r>
              <a:rPr lang="en-US" sz="1000" b="0" i="0" kern="1200" dirty="0" smtClean="0">
                <a:solidFill>
                  <a:schemeClr val="tx1"/>
                </a:solidFill>
                <a:effectLst/>
                <a:latin typeface="+mn-lt"/>
                <a:ea typeface="+mn-ea"/>
                <a:cs typeface="+mn-cs"/>
              </a:rPr>
              <a:t> HV, </a:t>
            </a:r>
            <a:r>
              <a:rPr lang="en-US" sz="1000" b="0" i="0" kern="1200" dirty="0" err="1" smtClean="0">
                <a:solidFill>
                  <a:schemeClr val="tx1"/>
                </a:solidFill>
                <a:effectLst/>
                <a:latin typeface="+mn-lt"/>
                <a:ea typeface="+mn-ea"/>
                <a:cs typeface="+mn-cs"/>
              </a:rPr>
              <a:t>Roose</a:t>
            </a:r>
            <a:r>
              <a:rPr lang="en-US" sz="1000" b="0" i="0" kern="1200" dirty="0" smtClean="0">
                <a:solidFill>
                  <a:schemeClr val="tx1"/>
                </a:solidFill>
                <a:effectLst/>
                <a:latin typeface="+mn-lt"/>
                <a:ea typeface="+mn-ea"/>
                <a:cs typeface="+mn-cs"/>
              </a:rPr>
              <a:t> RJ, </a:t>
            </a:r>
            <a:r>
              <a:rPr lang="en-US" sz="1000" b="0" i="0" kern="1200" dirty="0" err="1" smtClean="0">
                <a:solidFill>
                  <a:schemeClr val="tx1"/>
                </a:solidFill>
                <a:effectLst/>
                <a:latin typeface="+mn-lt"/>
                <a:ea typeface="+mn-ea"/>
                <a:cs typeface="+mn-cs"/>
              </a:rPr>
              <a:t>Sohler</a:t>
            </a:r>
            <a:r>
              <a:rPr lang="en-US" sz="1000" b="0" i="0" kern="1200" dirty="0" smtClean="0">
                <a:solidFill>
                  <a:schemeClr val="tx1"/>
                </a:solidFill>
                <a:effectLst/>
                <a:latin typeface="+mn-lt"/>
                <a:ea typeface="+mn-ea"/>
                <a:cs typeface="+mn-cs"/>
              </a:rPr>
              <a:t> NL.</a:t>
            </a:r>
          </a:p>
          <a:p>
            <a:r>
              <a:rPr lang="en-US" sz="1000" b="0" i="0" kern="1200" dirty="0" smtClean="0">
                <a:solidFill>
                  <a:schemeClr val="tx1"/>
                </a:solidFill>
                <a:effectLst/>
                <a:latin typeface="+mn-lt"/>
                <a:ea typeface="+mn-ea"/>
                <a:cs typeface="+mn-cs"/>
              </a:rPr>
              <a:t>J </a:t>
            </a:r>
            <a:r>
              <a:rPr lang="en-US" sz="1000" b="0" i="0" kern="1200" dirty="0" err="1" smtClean="0">
                <a:solidFill>
                  <a:schemeClr val="tx1"/>
                </a:solidFill>
                <a:effectLst/>
                <a:latin typeface="+mn-lt"/>
                <a:ea typeface="+mn-ea"/>
                <a:cs typeface="+mn-cs"/>
              </a:rPr>
              <a:t>Subst</a:t>
            </a:r>
            <a:r>
              <a:rPr lang="en-US" sz="1000" b="0" i="0" kern="1200" dirty="0" smtClean="0">
                <a:solidFill>
                  <a:schemeClr val="tx1"/>
                </a:solidFill>
                <a:effectLst/>
                <a:latin typeface="+mn-lt"/>
                <a:ea typeface="+mn-ea"/>
                <a:cs typeface="+mn-cs"/>
              </a:rPr>
              <a:t> Abuse Treat. 2011 Jun;40(4):349-56</a:t>
            </a:r>
          </a:p>
          <a:p>
            <a:endParaRPr lang="en-US" sz="1000" dirty="0" smtClean="0"/>
          </a:p>
          <a:p>
            <a:pPr eaLnBrk="1">
              <a:lnSpc>
                <a:spcPct val="93000"/>
              </a:lnSpc>
              <a:spcBef>
                <a:spcPct val="0"/>
              </a:spcBef>
              <a:tabLst>
                <a:tab pos="723900" algn="l"/>
                <a:tab pos="1447800" algn="l"/>
                <a:tab pos="2171700" algn="l"/>
                <a:tab pos="2895600" algn="l"/>
                <a:tab pos="3619500" algn="l"/>
                <a:tab pos="4343400" algn="l"/>
                <a:tab pos="5067300" algn="l"/>
              </a:tabLst>
            </a:pPr>
            <a:endParaRPr lang="en-US" altLang="en-US" sz="10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617062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1" y="3054633"/>
            <a:ext cx="10717617" cy="576841"/>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smtClean="0"/>
              <a:t>Click to edit Master text styles</a:t>
            </a:r>
          </a:p>
        </p:txBody>
      </p:sp>
      <p:sp>
        <p:nvSpPr>
          <p:cNvPr id="8" name="Text Placeholder 5"/>
          <p:cNvSpPr>
            <a:spLocks noGrp="1"/>
          </p:cNvSpPr>
          <p:nvPr>
            <p:ph type="body" sz="quarter" idx="11"/>
          </p:nvPr>
        </p:nvSpPr>
        <p:spPr>
          <a:xfrm>
            <a:off x="0" y="3631473"/>
            <a:ext cx="10717619" cy="582462"/>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smtClean="0"/>
              <a:t>Click to edit Master text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7933" y="5941926"/>
            <a:ext cx="7772400" cy="914400"/>
          </a:xfrm>
          <a:prstGeom prst="rect">
            <a:avLst/>
          </a:prstGeom>
        </p:spPr>
      </p:pic>
    </p:spTree>
    <p:extLst>
      <p:ext uri="{BB962C8B-B14F-4D97-AF65-F5344CB8AC3E}">
        <p14:creationId xmlns:p14="http://schemas.microsoft.com/office/powerpoint/2010/main" val="21241064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1" y="3054633"/>
            <a:ext cx="10717617" cy="576841"/>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smtClean="0"/>
              <a:t>Click to edit Master text styles</a:t>
            </a:r>
          </a:p>
        </p:txBody>
      </p:sp>
      <p:sp>
        <p:nvSpPr>
          <p:cNvPr id="6" name="Text Placeholder 5"/>
          <p:cNvSpPr>
            <a:spLocks noGrp="1"/>
          </p:cNvSpPr>
          <p:nvPr>
            <p:ph type="body" sz="quarter" idx="11"/>
          </p:nvPr>
        </p:nvSpPr>
        <p:spPr>
          <a:xfrm>
            <a:off x="0" y="3631473"/>
            <a:ext cx="10717619" cy="582462"/>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smtClean="0"/>
              <a:t>Click to edit Master text styles</a:t>
            </a:r>
          </a:p>
        </p:txBody>
      </p:sp>
    </p:spTree>
    <p:extLst>
      <p:ext uri="{BB962C8B-B14F-4D97-AF65-F5344CB8AC3E}">
        <p14:creationId xmlns:p14="http://schemas.microsoft.com/office/powerpoint/2010/main" val="17867655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spTree>
      <p:nvGrpSpPr>
        <p:cNvPr id="1" name=""/>
        <p:cNvGrpSpPr/>
        <p:nvPr/>
      </p:nvGrpSpPr>
      <p:grpSpPr>
        <a:xfrm>
          <a:off x="0" y="0"/>
          <a:ext cx="0" cy="0"/>
          <a:chOff x="0" y="0"/>
          <a:chExt cx="0" cy="0"/>
        </a:xfrm>
      </p:grpSpPr>
      <p:sp>
        <p:nvSpPr>
          <p:cNvPr id="6" name="Text Placeholder 3"/>
          <p:cNvSpPr>
            <a:spLocks noGrp="1"/>
          </p:cNvSpPr>
          <p:nvPr>
            <p:ph type="body" sz="quarter" idx="10"/>
          </p:nvPr>
        </p:nvSpPr>
        <p:spPr>
          <a:xfrm>
            <a:off x="1" y="1680794"/>
            <a:ext cx="5072473" cy="562146"/>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smtClean="0"/>
              <a:t>Click to edit Master text styles</a:t>
            </a:r>
          </a:p>
        </p:txBody>
      </p:sp>
      <p:sp>
        <p:nvSpPr>
          <p:cNvPr id="7" name="Text Placeholder 5"/>
          <p:cNvSpPr>
            <a:spLocks noGrp="1"/>
          </p:cNvSpPr>
          <p:nvPr>
            <p:ph type="body" sz="quarter" idx="11"/>
          </p:nvPr>
        </p:nvSpPr>
        <p:spPr>
          <a:xfrm>
            <a:off x="0" y="2257778"/>
            <a:ext cx="5072475" cy="567624"/>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smtClean="0"/>
              <a:t>Click to edit Master text styles</a:t>
            </a:r>
          </a:p>
        </p:txBody>
      </p:sp>
      <p:sp>
        <p:nvSpPr>
          <p:cNvPr id="8" name="Text Placeholder 3"/>
          <p:cNvSpPr>
            <a:spLocks noGrp="1"/>
          </p:cNvSpPr>
          <p:nvPr>
            <p:ph type="body" sz="quarter" idx="12"/>
          </p:nvPr>
        </p:nvSpPr>
        <p:spPr>
          <a:xfrm>
            <a:off x="5110102" y="1680794"/>
            <a:ext cx="5072473" cy="562146"/>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smtClean="0"/>
              <a:t>Click to edit Master text styles</a:t>
            </a:r>
          </a:p>
        </p:txBody>
      </p:sp>
      <p:sp>
        <p:nvSpPr>
          <p:cNvPr id="9" name="Text Placeholder 5"/>
          <p:cNvSpPr>
            <a:spLocks noGrp="1"/>
          </p:cNvSpPr>
          <p:nvPr>
            <p:ph type="body" sz="quarter" idx="13"/>
          </p:nvPr>
        </p:nvSpPr>
        <p:spPr>
          <a:xfrm>
            <a:off x="5110101" y="2257778"/>
            <a:ext cx="5072475" cy="567624"/>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smtClean="0"/>
              <a:t>Click to edit Master text styles</a:t>
            </a:r>
          </a:p>
        </p:txBody>
      </p:sp>
      <p:sp>
        <p:nvSpPr>
          <p:cNvPr id="10" name="Text Placeholder 3"/>
          <p:cNvSpPr>
            <a:spLocks noGrp="1"/>
          </p:cNvSpPr>
          <p:nvPr>
            <p:ph type="body" sz="quarter" idx="20"/>
          </p:nvPr>
        </p:nvSpPr>
        <p:spPr>
          <a:xfrm>
            <a:off x="1" y="2825402"/>
            <a:ext cx="5072473" cy="3479705"/>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quarter" idx="21"/>
          </p:nvPr>
        </p:nvSpPr>
        <p:spPr>
          <a:xfrm>
            <a:off x="5110102" y="2825402"/>
            <a:ext cx="5072473" cy="3479705"/>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568707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8092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4/5/2019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25917252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4/5/2019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1842295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4/5/2019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1178902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4/5/2019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1454012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971" y="365593"/>
            <a:ext cx="10514060" cy="1325096"/>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642150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4/5/2019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2803521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smtClean="0"/>
              <a:t>Click to edit Master text styles</a:t>
            </a:r>
          </a:p>
        </p:txBody>
      </p:sp>
      <p:sp>
        <p:nvSpPr>
          <p:cNvPr id="20" name="Text Placeholder 3"/>
          <p:cNvSpPr>
            <a:spLocks noGrp="1"/>
          </p:cNvSpPr>
          <p:nvPr>
            <p:ph type="body" sz="quarter" idx="20"/>
          </p:nvPr>
        </p:nvSpPr>
        <p:spPr>
          <a:xfrm>
            <a:off x="171740" y="1233377"/>
            <a:ext cx="11821785" cy="5071730"/>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6" name="Straight Connector 5"/>
          <p:cNvCxnSpPr/>
          <p:nvPr/>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0214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1" y="1680794"/>
            <a:ext cx="5072473" cy="562146"/>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smtClean="0"/>
              <a:t>Click to edit Master text styles</a:t>
            </a:r>
          </a:p>
        </p:txBody>
      </p:sp>
      <p:sp>
        <p:nvSpPr>
          <p:cNvPr id="8" name="Text Placeholder 5"/>
          <p:cNvSpPr>
            <a:spLocks noGrp="1"/>
          </p:cNvSpPr>
          <p:nvPr>
            <p:ph type="body" sz="quarter" idx="11"/>
          </p:nvPr>
        </p:nvSpPr>
        <p:spPr>
          <a:xfrm>
            <a:off x="0" y="2257778"/>
            <a:ext cx="5072475" cy="567624"/>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smtClean="0"/>
              <a:t>Click to edit Master text styles</a:t>
            </a:r>
          </a:p>
        </p:txBody>
      </p:sp>
      <p:sp>
        <p:nvSpPr>
          <p:cNvPr id="9" name="Text Placeholder 3"/>
          <p:cNvSpPr>
            <a:spLocks noGrp="1"/>
          </p:cNvSpPr>
          <p:nvPr>
            <p:ph type="body" sz="quarter" idx="12"/>
          </p:nvPr>
        </p:nvSpPr>
        <p:spPr>
          <a:xfrm>
            <a:off x="5110102" y="1680794"/>
            <a:ext cx="5072473" cy="562146"/>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smtClean="0"/>
              <a:t>Click to edit Master text styles</a:t>
            </a:r>
          </a:p>
        </p:txBody>
      </p:sp>
      <p:sp>
        <p:nvSpPr>
          <p:cNvPr id="10" name="Text Placeholder 5"/>
          <p:cNvSpPr>
            <a:spLocks noGrp="1"/>
          </p:cNvSpPr>
          <p:nvPr>
            <p:ph type="body" sz="quarter" idx="13"/>
          </p:nvPr>
        </p:nvSpPr>
        <p:spPr>
          <a:xfrm>
            <a:off x="5110101" y="2257778"/>
            <a:ext cx="5072475" cy="567624"/>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smtClean="0"/>
              <a:t>Click to edit Master text styles</a:t>
            </a:r>
          </a:p>
        </p:txBody>
      </p:sp>
      <p:sp>
        <p:nvSpPr>
          <p:cNvPr id="11" name="Text Placeholder 3"/>
          <p:cNvSpPr>
            <a:spLocks noGrp="1"/>
          </p:cNvSpPr>
          <p:nvPr>
            <p:ph type="body" sz="quarter" idx="20"/>
          </p:nvPr>
        </p:nvSpPr>
        <p:spPr>
          <a:xfrm>
            <a:off x="1" y="2825402"/>
            <a:ext cx="5072473" cy="3479705"/>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quarter" idx="21"/>
          </p:nvPr>
        </p:nvSpPr>
        <p:spPr>
          <a:xfrm>
            <a:off x="5110102" y="2825402"/>
            <a:ext cx="5072473" cy="3479705"/>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35719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smtClean="0"/>
              <a:t>Click to edit Master text styles</a:t>
            </a:r>
          </a:p>
        </p:txBody>
      </p:sp>
      <p:sp>
        <p:nvSpPr>
          <p:cNvPr id="20" name="Text Placeholder 3"/>
          <p:cNvSpPr>
            <a:spLocks noGrp="1"/>
          </p:cNvSpPr>
          <p:nvPr>
            <p:ph type="body" sz="quarter" idx="20"/>
          </p:nvPr>
        </p:nvSpPr>
        <p:spPr>
          <a:xfrm>
            <a:off x="171739" y="1233377"/>
            <a:ext cx="5711611" cy="5071730"/>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21"/>
          </p:nvPr>
        </p:nvSpPr>
        <p:spPr>
          <a:xfrm>
            <a:off x="6039294" y="1233377"/>
            <a:ext cx="5968361" cy="5072173"/>
          </a:xfrm>
          <a:prstGeom prst="rect">
            <a:avLst/>
          </a:prstGeom>
        </p:spPr>
        <p:txBody>
          <a:bodyPr/>
          <a:lstStyle>
            <a:lvl1pPr>
              <a:defRPr>
                <a:ln>
                  <a:noFill/>
                </a:ln>
                <a:solidFill>
                  <a:srgbClr val="1C344D"/>
                </a:solidFill>
              </a:defRPr>
            </a:lvl1pPr>
          </a:lstStyle>
          <a:p>
            <a:r>
              <a:rPr lang="en-US" smtClean="0"/>
              <a:t>Click icon to add picture</a:t>
            </a:r>
            <a:endParaRPr lang="en-US"/>
          </a:p>
        </p:txBody>
      </p:sp>
      <p:cxnSp>
        <p:nvCxnSpPr>
          <p:cNvPr id="6" name="Straight Connector 5"/>
          <p:cNvCxnSpPr/>
          <p:nvPr/>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075364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smtClean="0"/>
              <a:t>Click to edit Master text styles</a:t>
            </a:r>
          </a:p>
        </p:txBody>
      </p:sp>
      <p:sp>
        <p:nvSpPr>
          <p:cNvPr id="20" name="Text Placeholder 3"/>
          <p:cNvSpPr>
            <a:spLocks noGrp="1"/>
          </p:cNvSpPr>
          <p:nvPr>
            <p:ph type="body" sz="quarter" idx="20"/>
          </p:nvPr>
        </p:nvSpPr>
        <p:spPr>
          <a:xfrm>
            <a:off x="6294474" y="1233377"/>
            <a:ext cx="5713180" cy="5071730"/>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21"/>
          </p:nvPr>
        </p:nvSpPr>
        <p:spPr>
          <a:xfrm>
            <a:off x="171740" y="1233377"/>
            <a:ext cx="5968361" cy="5072173"/>
          </a:xfrm>
          <a:prstGeom prst="rect">
            <a:avLst/>
          </a:prstGeom>
        </p:spPr>
        <p:txBody>
          <a:bodyPr/>
          <a:lstStyle>
            <a:lvl1pPr>
              <a:defRPr>
                <a:ln>
                  <a:noFill/>
                </a:ln>
                <a:solidFill>
                  <a:srgbClr val="1C344D"/>
                </a:solidFill>
              </a:defRPr>
            </a:lvl1pPr>
          </a:lstStyle>
          <a:p>
            <a:r>
              <a:rPr lang="en-US" smtClean="0"/>
              <a:t>Click icon to add picture</a:t>
            </a:r>
            <a:endParaRPr lang="en-US" dirty="0"/>
          </a:p>
        </p:txBody>
      </p:sp>
      <p:cxnSp>
        <p:nvCxnSpPr>
          <p:cNvPr id="5" name="Straight Connector 4"/>
          <p:cNvCxnSpPr/>
          <p:nvPr/>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56717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6455" y="-1"/>
            <a:ext cx="8145856" cy="6445957"/>
          </a:xfrm>
          <a:prstGeom prst="rect">
            <a:avLst/>
          </a:prstGeom>
        </p:spPr>
      </p:pic>
      <p:sp>
        <p:nvSpPr>
          <p:cNvPr id="8" name="Text Placeholder 3"/>
          <p:cNvSpPr>
            <a:spLocks noGrp="1"/>
          </p:cNvSpPr>
          <p:nvPr>
            <p:ph type="body" sz="quarter" idx="10"/>
          </p:nvPr>
        </p:nvSpPr>
        <p:spPr>
          <a:xfrm>
            <a:off x="0" y="2"/>
            <a:ext cx="12192000" cy="1073887"/>
          </a:xfrm>
          <a:prstGeom prst="rect">
            <a:avLst/>
          </a:prstGeom>
        </p:spPr>
        <p:txBody>
          <a:bodyPr anchor="ctr"/>
          <a:lstStyle>
            <a:lvl1pPr marL="0" indent="0" algn="l">
              <a:buNone/>
              <a:defRPr sz="3600" b="1">
                <a:solidFill>
                  <a:srgbClr val="1C344D"/>
                </a:solidFill>
                <a:latin typeface="Gill Sans MT" panose="020B0502020104020203" pitchFamily="34" charset="0"/>
              </a:defRPr>
            </a:lvl1pPr>
          </a:lstStyle>
          <a:p>
            <a:pPr lvl="0"/>
            <a:r>
              <a:rPr lang="en-US" smtClean="0"/>
              <a:t>Click to edit Master text styles</a:t>
            </a:r>
          </a:p>
        </p:txBody>
      </p:sp>
      <p:sp>
        <p:nvSpPr>
          <p:cNvPr id="9" name="Text Placeholder 5"/>
          <p:cNvSpPr>
            <a:spLocks noGrp="1"/>
          </p:cNvSpPr>
          <p:nvPr>
            <p:ph type="body" sz="quarter" idx="16"/>
          </p:nvPr>
        </p:nvSpPr>
        <p:spPr>
          <a:xfrm>
            <a:off x="171116" y="1197462"/>
            <a:ext cx="4606443" cy="446653"/>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smtClean="0"/>
              <a:t>Click to edit Master text styles</a:t>
            </a:r>
          </a:p>
        </p:txBody>
      </p:sp>
      <p:sp>
        <p:nvSpPr>
          <p:cNvPr id="10" name="Text Placeholder 5"/>
          <p:cNvSpPr>
            <a:spLocks noGrp="1"/>
          </p:cNvSpPr>
          <p:nvPr>
            <p:ph type="body" sz="quarter" idx="19"/>
          </p:nvPr>
        </p:nvSpPr>
        <p:spPr>
          <a:xfrm>
            <a:off x="7401255" y="1197462"/>
            <a:ext cx="4606443" cy="446653"/>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smtClean="0"/>
              <a:t>Click to edit Master text styles</a:t>
            </a:r>
          </a:p>
        </p:txBody>
      </p:sp>
      <p:sp>
        <p:nvSpPr>
          <p:cNvPr id="11" name="Text Placeholder 3"/>
          <p:cNvSpPr>
            <a:spLocks noGrp="1"/>
          </p:cNvSpPr>
          <p:nvPr>
            <p:ph type="body" sz="quarter" idx="20"/>
          </p:nvPr>
        </p:nvSpPr>
        <p:spPr>
          <a:xfrm>
            <a:off x="171740" y="1767688"/>
            <a:ext cx="4605867" cy="4452360"/>
          </a:xfrm>
          <a:prstGeom prst="rect">
            <a:avLst/>
          </a:prstGeom>
        </p:spPr>
        <p:txBody>
          <a:bodyPr/>
          <a:lstStyle>
            <a:lvl1pPr marL="228600" indent="-228600">
              <a:buFontTx/>
              <a:buBlip>
                <a:blip r:embed="rId3"/>
              </a:buBlip>
              <a:defRPr>
                <a:solidFill>
                  <a:srgbClr val="1C344D"/>
                </a:solidFill>
              </a:defRPr>
            </a:lvl1pPr>
            <a:lvl2pPr marL="685800" indent="-228600">
              <a:buFontTx/>
              <a:buBlip>
                <a:blip r:embed="rId4"/>
              </a:buBlip>
              <a:defRPr>
                <a:solidFill>
                  <a:srgbClr val="1C344D"/>
                </a:solidFill>
              </a:defRPr>
            </a:lvl2pPr>
            <a:lvl3pPr marL="1143000" indent="-228600">
              <a:buFontTx/>
              <a:buBlip>
                <a:blip r:embed="rId5"/>
              </a:buBlip>
              <a:defRPr>
                <a:solidFill>
                  <a:srgbClr val="1C344D"/>
                </a:solidFill>
              </a:defRPr>
            </a:lvl3pPr>
            <a:lvl4pPr marL="1600200" indent="-228600">
              <a:buFontTx/>
              <a:buBlip>
                <a:blip r:embed="rId6"/>
              </a:buBlip>
              <a:defRPr>
                <a:solidFill>
                  <a:srgbClr val="1C344D"/>
                </a:solidFill>
              </a:defRPr>
            </a:lvl4pPr>
            <a:lvl5pPr marL="2057400" indent="-228600">
              <a:buFontTx/>
              <a:buBlip>
                <a:blip r:embed="rId3"/>
              </a:buBlip>
              <a:defRPr>
                <a:solidFill>
                  <a:srgbClr val="1C344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quarter" idx="21"/>
          </p:nvPr>
        </p:nvSpPr>
        <p:spPr>
          <a:xfrm>
            <a:off x="7401255" y="1767688"/>
            <a:ext cx="4605867" cy="4452360"/>
          </a:xfrm>
          <a:prstGeom prst="rect">
            <a:avLst/>
          </a:prstGeom>
        </p:spPr>
        <p:txBody>
          <a:bodyPr/>
          <a:lstStyle>
            <a:lvl1pPr marL="228600" indent="-228600">
              <a:buFontTx/>
              <a:buBlip>
                <a:blip r:embed="rId3"/>
              </a:buBlip>
              <a:defRPr>
                <a:solidFill>
                  <a:srgbClr val="1C344D"/>
                </a:solidFill>
              </a:defRPr>
            </a:lvl1pPr>
            <a:lvl2pPr marL="685800" indent="-228600">
              <a:buFontTx/>
              <a:buBlip>
                <a:blip r:embed="rId4"/>
              </a:buBlip>
              <a:defRPr>
                <a:solidFill>
                  <a:srgbClr val="1C344D"/>
                </a:solidFill>
              </a:defRPr>
            </a:lvl2pPr>
            <a:lvl3pPr marL="1143000" indent="-228600">
              <a:buFontTx/>
              <a:buBlip>
                <a:blip r:embed="rId5"/>
              </a:buBlip>
              <a:defRPr>
                <a:solidFill>
                  <a:srgbClr val="1C344D"/>
                </a:solidFill>
              </a:defRPr>
            </a:lvl3pPr>
            <a:lvl4pPr marL="1600200" indent="-228600">
              <a:buFontTx/>
              <a:buBlip>
                <a:blip r:embed="rId6"/>
              </a:buBlip>
              <a:defRPr>
                <a:solidFill>
                  <a:srgbClr val="1C344D"/>
                </a:solidFill>
              </a:defRPr>
            </a:lvl4pPr>
            <a:lvl5pPr marL="2057400" indent="-228600">
              <a:buFontTx/>
              <a:buBlip>
                <a:blip r:embed="rId3"/>
              </a:buBlip>
              <a:defRPr>
                <a:solidFill>
                  <a:srgbClr val="1C344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5793671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98504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1" y="3054633"/>
            <a:ext cx="10717617" cy="576841"/>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smtClean="0"/>
              <a:t>Click to edit Master text styles</a:t>
            </a:r>
          </a:p>
        </p:txBody>
      </p:sp>
      <p:sp>
        <p:nvSpPr>
          <p:cNvPr id="8" name="Text Placeholder 5"/>
          <p:cNvSpPr>
            <a:spLocks noGrp="1"/>
          </p:cNvSpPr>
          <p:nvPr>
            <p:ph type="body" sz="quarter" idx="11"/>
          </p:nvPr>
        </p:nvSpPr>
        <p:spPr>
          <a:xfrm>
            <a:off x="0" y="3631473"/>
            <a:ext cx="10717619" cy="582462"/>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smtClean="0"/>
              <a:t>Click to edit Master text styles</a:t>
            </a:r>
          </a:p>
        </p:txBody>
      </p:sp>
    </p:spTree>
    <p:extLst>
      <p:ext uri="{BB962C8B-B14F-4D97-AF65-F5344CB8AC3E}">
        <p14:creationId xmlns:p14="http://schemas.microsoft.com/office/powerpoint/2010/main" val="344507270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1" y="1680794"/>
            <a:ext cx="5072473" cy="562146"/>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smtClean="0"/>
              <a:t>Click to edit Master text styles</a:t>
            </a:r>
          </a:p>
        </p:txBody>
      </p:sp>
      <p:sp>
        <p:nvSpPr>
          <p:cNvPr id="8" name="Text Placeholder 5"/>
          <p:cNvSpPr>
            <a:spLocks noGrp="1"/>
          </p:cNvSpPr>
          <p:nvPr>
            <p:ph type="body" sz="quarter" idx="11"/>
          </p:nvPr>
        </p:nvSpPr>
        <p:spPr>
          <a:xfrm>
            <a:off x="0" y="2257778"/>
            <a:ext cx="5072475" cy="567624"/>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smtClean="0"/>
              <a:t>Click to edit Master text styles</a:t>
            </a:r>
          </a:p>
        </p:txBody>
      </p:sp>
      <p:sp>
        <p:nvSpPr>
          <p:cNvPr id="9" name="Text Placeholder 3"/>
          <p:cNvSpPr>
            <a:spLocks noGrp="1"/>
          </p:cNvSpPr>
          <p:nvPr>
            <p:ph type="body" sz="quarter" idx="12"/>
          </p:nvPr>
        </p:nvSpPr>
        <p:spPr>
          <a:xfrm>
            <a:off x="5110102" y="1680794"/>
            <a:ext cx="5072473" cy="562146"/>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smtClean="0"/>
              <a:t>Click to edit Master text styles</a:t>
            </a:r>
          </a:p>
        </p:txBody>
      </p:sp>
      <p:sp>
        <p:nvSpPr>
          <p:cNvPr id="10" name="Text Placeholder 5"/>
          <p:cNvSpPr>
            <a:spLocks noGrp="1"/>
          </p:cNvSpPr>
          <p:nvPr>
            <p:ph type="body" sz="quarter" idx="13"/>
          </p:nvPr>
        </p:nvSpPr>
        <p:spPr>
          <a:xfrm>
            <a:off x="5110101" y="2257778"/>
            <a:ext cx="5072475" cy="567624"/>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smtClean="0"/>
              <a:t>Click to edit Master text styles</a:t>
            </a:r>
          </a:p>
        </p:txBody>
      </p:sp>
      <p:sp>
        <p:nvSpPr>
          <p:cNvPr id="11" name="Text Placeholder 3"/>
          <p:cNvSpPr>
            <a:spLocks noGrp="1"/>
          </p:cNvSpPr>
          <p:nvPr>
            <p:ph type="body" sz="quarter" idx="20"/>
          </p:nvPr>
        </p:nvSpPr>
        <p:spPr>
          <a:xfrm>
            <a:off x="1" y="2825402"/>
            <a:ext cx="5072473" cy="3479705"/>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quarter" idx="21"/>
          </p:nvPr>
        </p:nvSpPr>
        <p:spPr>
          <a:xfrm>
            <a:off x="5110102" y="2825402"/>
            <a:ext cx="5072473" cy="3479705"/>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991468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3222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4/5/2019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7038976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4/5/2019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4266796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4/5/2019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751536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93520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4/5/2019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39687486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971" y="365593"/>
            <a:ext cx="10514060" cy="1325096"/>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821859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4/5/2019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12769765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1" y="3054633"/>
            <a:ext cx="10717617" cy="576841"/>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smtClean="0"/>
              <a:t>Click to edit Master text styles</a:t>
            </a:r>
          </a:p>
        </p:txBody>
      </p:sp>
      <p:sp>
        <p:nvSpPr>
          <p:cNvPr id="6" name="Text Placeholder 5"/>
          <p:cNvSpPr>
            <a:spLocks noGrp="1"/>
          </p:cNvSpPr>
          <p:nvPr>
            <p:ph type="body" sz="quarter" idx="11"/>
          </p:nvPr>
        </p:nvSpPr>
        <p:spPr>
          <a:xfrm>
            <a:off x="0" y="3631473"/>
            <a:ext cx="10717619" cy="582462"/>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smtClean="0"/>
              <a:t>Click to edit Master text styles</a:t>
            </a:r>
          </a:p>
        </p:txBody>
      </p:sp>
    </p:spTree>
    <p:extLst>
      <p:ext uri="{BB962C8B-B14F-4D97-AF65-F5344CB8AC3E}">
        <p14:creationId xmlns:p14="http://schemas.microsoft.com/office/powerpoint/2010/main" val="101447684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p:spTree>
      <p:nvGrpSpPr>
        <p:cNvPr id="1" name=""/>
        <p:cNvGrpSpPr/>
        <p:nvPr/>
      </p:nvGrpSpPr>
      <p:grpSpPr>
        <a:xfrm>
          <a:off x="0" y="0"/>
          <a:ext cx="0" cy="0"/>
          <a:chOff x="0" y="0"/>
          <a:chExt cx="0" cy="0"/>
        </a:xfrm>
      </p:grpSpPr>
      <p:sp>
        <p:nvSpPr>
          <p:cNvPr id="6" name="Text Placeholder 3"/>
          <p:cNvSpPr>
            <a:spLocks noGrp="1"/>
          </p:cNvSpPr>
          <p:nvPr>
            <p:ph type="body" sz="quarter" idx="10"/>
          </p:nvPr>
        </p:nvSpPr>
        <p:spPr>
          <a:xfrm>
            <a:off x="1" y="1680794"/>
            <a:ext cx="5072473" cy="562146"/>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smtClean="0"/>
              <a:t>Click to edit Master text styles</a:t>
            </a:r>
          </a:p>
        </p:txBody>
      </p:sp>
      <p:sp>
        <p:nvSpPr>
          <p:cNvPr id="7" name="Text Placeholder 5"/>
          <p:cNvSpPr>
            <a:spLocks noGrp="1"/>
          </p:cNvSpPr>
          <p:nvPr>
            <p:ph type="body" sz="quarter" idx="11"/>
          </p:nvPr>
        </p:nvSpPr>
        <p:spPr>
          <a:xfrm>
            <a:off x="0" y="2257778"/>
            <a:ext cx="5072475" cy="567624"/>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smtClean="0"/>
              <a:t>Click to edit Master text styles</a:t>
            </a:r>
          </a:p>
        </p:txBody>
      </p:sp>
      <p:sp>
        <p:nvSpPr>
          <p:cNvPr id="8" name="Text Placeholder 3"/>
          <p:cNvSpPr>
            <a:spLocks noGrp="1"/>
          </p:cNvSpPr>
          <p:nvPr>
            <p:ph type="body" sz="quarter" idx="12"/>
          </p:nvPr>
        </p:nvSpPr>
        <p:spPr>
          <a:xfrm>
            <a:off x="5110102" y="1680794"/>
            <a:ext cx="5072473" cy="562146"/>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smtClean="0"/>
              <a:t>Click to edit Master text styles</a:t>
            </a:r>
          </a:p>
        </p:txBody>
      </p:sp>
      <p:sp>
        <p:nvSpPr>
          <p:cNvPr id="9" name="Text Placeholder 5"/>
          <p:cNvSpPr>
            <a:spLocks noGrp="1"/>
          </p:cNvSpPr>
          <p:nvPr>
            <p:ph type="body" sz="quarter" idx="13"/>
          </p:nvPr>
        </p:nvSpPr>
        <p:spPr>
          <a:xfrm>
            <a:off x="5110101" y="2257778"/>
            <a:ext cx="5072475" cy="567624"/>
          </a:xfrm>
          <a:prstGeom prst="rect">
            <a:avLst/>
          </a:prstGeom>
        </p:spPr>
        <p:txBody>
          <a:bodyPr anchor="ctr"/>
          <a:lstStyle>
            <a:lvl1pPr marL="0" indent="0" algn="ctr">
              <a:buNone/>
              <a:defRPr>
                <a:solidFill>
                  <a:srgbClr val="1C344D"/>
                </a:solidFill>
                <a:latin typeface="Gill Sans MT" panose="020B0502020104020203" pitchFamily="34" charset="0"/>
              </a:defRPr>
            </a:lvl1pPr>
          </a:lstStyle>
          <a:p>
            <a:pPr lvl="0"/>
            <a:r>
              <a:rPr lang="en-US" smtClean="0"/>
              <a:t>Click to edit Master text styles</a:t>
            </a:r>
          </a:p>
        </p:txBody>
      </p:sp>
      <p:sp>
        <p:nvSpPr>
          <p:cNvPr id="10" name="Text Placeholder 3"/>
          <p:cNvSpPr>
            <a:spLocks noGrp="1"/>
          </p:cNvSpPr>
          <p:nvPr>
            <p:ph type="body" sz="quarter" idx="20"/>
          </p:nvPr>
        </p:nvSpPr>
        <p:spPr>
          <a:xfrm>
            <a:off x="1" y="2825402"/>
            <a:ext cx="5072473" cy="3479705"/>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quarter" idx="21"/>
          </p:nvPr>
        </p:nvSpPr>
        <p:spPr>
          <a:xfrm>
            <a:off x="5110102" y="2825402"/>
            <a:ext cx="5072473" cy="3479705"/>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489834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1778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smtClean="0"/>
              <a:t>Click to edit Master text styles</a:t>
            </a:r>
          </a:p>
        </p:txBody>
      </p:sp>
      <p:sp>
        <p:nvSpPr>
          <p:cNvPr id="20" name="Text Placeholder 3"/>
          <p:cNvSpPr>
            <a:spLocks noGrp="1"/>
          </p:cNvSpPr>
          <p:nvPr>
            <p:ph type="body" sz="quarter" idx="20"/>
          </p:nvPr>
        </p:nvSpPr>
        <p:spPr>
          <a:xfrm>
            <a:off x="171740" y="1233377"/>
            <a:ext cx="11821785" cy="5071730"/>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6" name="Straight Connector 5"/>
          <p:cNvCxnSpPr/>
          <p:nvPr/>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98368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smtClean="0"/>
              <a:t>Click to edit Master text styles</a:t>
            </a:r>
          </a:p>
        </p:txBody>
      </p:sp>
      <p:sp>
        <p:nvSpPr>
          <p:cNvPr id="20" name="Text Placeholder 3"/>
          <p:cNvSpPr>
            <a:spLocks noGrp="1"/>
          </p:cNvSpPr>
          <p:nvPr>
            <p:ph type="body" sz="quarter" idx="20"/>
          </p:nvPr>
        </p:nvSpPr>
        <p:spPr>
          <a:xfrm>
            <a:off x="171739" y="1233377"/>
            <a:ext cx="5711611" cy="5071730"/>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21"/>
          </p:nvPr>
        </p:nvSpPr>
        <p:spPr>
          <a:xfrm>
            <a:off x="6039294" y="1233377"/>
            <a:ext cx="5968361" cy="5072173"/>
          </a:xfrm>
          <a:prstGeom prst="rect">
            <a:avLst/>
          </a:prstGeom>
        </p:spPr>
        <p:txBody>
          <a:bodyPr/>
          <a:lstStyle>
            <a:lvl1pPr>
              <a:defRPr>
                <a:ln>
                  <a:noFill/>
                </a:ln>
                <a:solidFill>
                  <a:srgbClr val="1C344D"/>
                </a:solidFill>
              </a:defRPr>
            </a:lvl1pPr>
          </a:lstStyle>
          <a:p>
            <a:r>
              <a:rPr lang="en-US" smtClean="0"/>
              <a:t>Click icon to add picture</a:t>
            </a:r>
            <a:endParaRPr lang="en-US"/>
          </a:p>
        </p:txBody>
      </p:sp>
      <p:cxnSp>
        <p:nvCxnSpPr>
          <p:cNvPr id="6" name="Straight Connector 5"/>
          <p:cNvCxnSpPr/>
          <p:nvPr/>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56005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smtClean="0"/>
              <a:t>Click to edit Master text styles</a:t>
            </a:r>
          </a:p>
        </p:txBody>
      </p:sp>
      <p:sp>
        <p:nvSpPr>
          <p:cNvPr id="20" name="Text Placeholder 3"/>
          <p:cNvSpPr>
            <a:spLocks noGrp="1"/>
          </p:cNvSpPr>
          <p:nvPr>
            <p:ph type="body" sz="quarter" idx="20"/>
          </p:nvPr>
        </p:nvSpPr>
        <p:spPr>
          <a:xfrm>
            <a:off x="6294474" y="1233377"/>
            <a:ext cx="5713180" cy="5071730"/>
          </a:xfrm>
          <a:prstGeom prst="rect">
            <a:avLst/>
          </a:prstGeom>
        </p:spPr>
        <p:txBody>
          <a:bodyPr/>
          <a:lstStyle>
            <a:lvl1pPr marL="228600" indent="-228600">
              <a:buFontTx/>
              <a:buBlip>
                <a:blip r:embed="rId2"/>
              </a:buBlip>
              <a:defRPr>
                <a:solidFill>
                  <a:srgbClr val="1C344D"/>
                </a:solidFill>
              </a:defRPr>
            </a:lvl1pPr>
            <a:lvl2pPr marL="685800" indent="-228600">
              <a:buFontTx/>
              <a:buBlip>
                <a:blip r:embed="rId3"/>
              </a:buBlip>
              <a:defRPr>
                <a:solidFill>
                  <a:srgbClr val="1C344D"/>
                </a:solidFill>
              </a:defRPr>
            </a:lvl2pPr>
            <a:lvl3pPr marL="1143000" indent="-228600">
              <a:buFontTx/>
              <a:buBlip>
                <a:blip r:embed="rId4"/>
              </a:buBlip>
              <a:defRPr>
                <a:solidFill>
                  <a:srgbClr val="1C344D"/>
                </a:solidFill>
              </a:defRPr>
            </a:lvl3pPr>
            <a:lvl4pPr marL="1600200" indent="-228600">
              <a:buFontTx/>
              <a:buBlip>
                <a:blip r:embed="rId5"/>
              </a:buBlip>
              <a:defRPr>
                <a:solidFill>
                  <a:srgbClr val="1C344D"/>
                </a:solidFill>
              </a:defRPr>
            </a:lvl4pPr>
            <a:lvl5pPr marL="2057400" indent="-228600">
              <a:buFontTx/>
              <a:buBlip>
                <a:blip r:embed="rId2"/>
              </a:buBlip>
              <a:defRPr>
                <a:solidFill>
                  <a:srgbClr val="1C344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21"/>
          </p:nvPr>
        </p:nvSpPr>
        <p:spPr>
          <a:xfrm>
            <a:off x="171740" y="1233377"/>
            <a:ext cx="5968361" cy="5072173"/>
          </a:xfrm>
          <a:prstGeom prst="rect">
            <a:avLst/>
          </a:prstGeom>
        </p:spPr>
        <p:txBody>
          <a:bodyPr/>
          <a:lstStyle>
            <a:lvl1pPr>
              <a:defRPr>
                <a:ln>
                  <a:noFill/>
                </a:ln>
                <a:solidFill>
                  <a:srgbClr val="1C344D"/>
                </a:solidFill>
              </a:defRPr>
            </a:lvl1pPr>
          </a:lstStyle>
          <a:p>
            <a:r>
              <a:rPr lang="en-US" smtClean="0"/>
              <a:t>Click icon to add picture</a:t>
            </a:r>
            <a:endParaRPr lang="en-US" dirty="0"/>
          </a:p>
        </p:txBody>
      </p:sp>
      <p:cxnSp>
        <p:nvCxnSpPr>
          <p:cNvPr id="5" name="Straight Connector 4"/>
          <p:cNvCxnSpPr/>
          <p:nvPr/>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02707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6455" y="-1"/>
            <a:ext cx="8145856" cy="6445957"/>
          </a:xfrm>
          <a:prstGeom prst="rect">
            <a:avLst/>
          </a:prstGeom>
        </p:spPr>
      </p:pic>
      <p:sp>
        <p:nvSpPr>
          <p:cNvPr id="8" name="Text Placeholder 3"/>
          <p:cNvSpPr>
            <a:spLocks noGrp="1"/>
          </p:cNvSpPr>
          <p:nvPr>
            <p:ph type="body" sz="quarter" idx="10"/>
          </p:nvPr>
        </p:nvSpPr>
        <p:spPr>
          <a:xfrm>
            <a:off x="0" y="2"/>
            <a:ext cx="12192000" cy="1073887"/>
          </a:xfrm>
          <a:prstGeom prst="rect">
            <a:avLst/>
          </a:prstGeom>
        </p:spPr>
        <p:txBody>
          <a:bodyPr anchor="ctr"/>
          <a:lstStyle>
            <a:lvl1pPr marL="0" indent="0" algn="l">
              <a:buNone/>
              <a:defRPr sz="3600" b="1">
                <a:solidFill>
                  <a:srgbClr val="1C344D"/>
                </a:solidFill>
                <a:latin typeface="Gill Sans MT" panose="020B0502020104020203" pitchFamily="34" charset="0"/>
              </a:defRPr>
            </a:lvl1pPr>
          </a:lstStyle>
          <a:p>
            <a:pPr lvl="0"/>
            <a:r>
              <a:rPr lang="en-US" smtClean="0"/>
              <a:t>Click to edit Master text styles</a:t>
            </a:r>
          </a:p>
        </p:txBody>
      </p:sp>
      <p:sp>
        <p:nvSpPr>
          <p:cNvPr id="9" name="Text Placeholder 5"/>
          <p:cNvSpPr>
            <a:spLocks noGrp="1"/>
          </p:cNvSpPr>
          <p:nvPr>
            <p:ph type="body" sz="quarter" idx="16"/>
          </p:nvPr>
        </p:nvSpPr>
        <p:spPr>
          <a:xfrm>
            <a:off x="171116" y="1197462"/>
            <a:ext cx="4606443" cy="446653"/>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smtClean="0"/>
              <a:t>Click to edit Master text styles</a:t>
            </a:r>
          </a:p>
        </p:txBody>
      </p:sp>
      <p:sp>
        <p:nvSpPr>
          <p:cNvPr id="10" name="Text Placeholder 5"/>
          <p:cNvSpPr>
            <a:spLocks noGrp="1"/>
          </p:cNvSpPr>
          <p:nvPr>
            <p:ph type="body" sz="quarter" idx="19"/>
          </p:nvPr>
        </p:nvSpPr>
        <p:spPr>
          <a:xfrm>
            <a:off x="7401255" y="1197462"/>
            <a:ext cx="4606443" cy="446653"/>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smtClean="0"/>
              <a:t>Click to edit Master text styles</a:t>
            </a:r>
          </a:p>
        </p:txBody>
      </p:sp>
      <p:sp>
        <p:nvSpPr>
          <p:cNvPr id="11" name="Text Placeholder 3"/>
          <p:cNvSpPr>
            <a:spLocks noGrp="1"/>
          </p:cNvSpPr>
          <p:nvPr>
            <p:ph type="body" sz="quarter" idx="20"/>
          </p:nvPr>
        </p:nvSpPr>
        <p:spPr>
          <a:xfrm>
            <a:off x="171740" y="1767688"/>
            <a:ext cx="4605867" cy="4452360"/>
          </a:xfrm>
          <a:prstGeom prst="rect">
            <a:avLst/>
          </a:prstGeom>
        </p:spPr>
        <p:txBody>
          <a:bodyPr/>
          <a:lstStyle>
            <a:lvl1pPr marL="228600" indent="-228600">
              <a:buFontTx/>
              <a:buBlip>
                <a:blip r:embed="rId3"/>
              </a:buBlip>
              <a:defRPr>
                <a:solidFill>
                  <a:srgbClr val="1C344D"/>
                </a:solidFill>
              </a:defRPr>
            </a:lvl1pPr>
            <a:lvl2pPr marL="685800" indent="-228600">
              <a:buFontTx/>
              <a:buBlip>
                <a:blip r:embed="rId4"/>
              </a:buBlip>
              <a:defRPr>
                <a:solidFill>
                  <a:srgbClr val="1C344D"/>
                </a:solidFill>
              </a:defRPr>
            </a:lvl2pPr>
            <a:lvl3pPr marL="1143000" indent="-228600">
              <a:buFontTx/>
              <a:buBlip>
                <a:blip r:embed="rId5"/>
              </a:buBlip>
              <a:defRPr>
                <a:solidFill>
                  <a:srgbClr val="1C344D"/>
                </a:solidFill>
              </a:defRPr>
            </a:lvl3pPr>
            <a:lvl4pPr marL="1600200" indent="-228600">
              <a:buFontTx/>
              <a:buBlip>
                <a:blip r:embed="rId6"/>
              </a:buBlip>
              <a:defRPr>
                <a:solidFill>
                  <a:srgbClr val="1C344D"/>
                </a:solidFill>
              </a:defRPr>
            </a:lvl4pPr>
            <a:lvl5pPr marL="2057400" indent="-228600">
              <a:buFontTx/>
              <a:buBlip>
                <a:blip r:embed="rId3"/>
              </a:buBlip>
              <a:defRPr>
                <a:solidFill>
                  <a:srgbClr val="1C344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quarter" idx="21"/>
          </p:nvPr>
        </p:nvSpPr>
        <p:spPr>
          <a:xfrm>
            <a:off x="7401255" y="1767688"/>
            <a:ext cx="4605867" cy="4452360"/>
          </a:xfrm>
          <a:prstGeom prst="rect">
            <a:avLst/>
          </a:prstGeom>
        </p:spPr>
        <p:txBody>
          <a:bodyPr/>
          <a:lstStyle>
            <a:lvl1pPr marL="228600" indent="-228600">
              <a:buFontTx/>
              <a:buBlip>
                <a:blip r:embed="rId3"/>
              </a:buBlip>
              <a:defRPr>
                <a:solidFill>
                  <a:srgbClr val="1C344D"/>
                </a:solidFill>
              </a:defRPr>
            </a:lvl1pPr>
            <a:lvl2pPr marL="685800" indent="-228600">
              <a:buFontTx/>
              <a:buBlip>
                <a:blip r:embed="rId4"/>
              </a:buBlip>
              <a:defRPr>
                <a:solidFill>
                  <a:srgbClr val="1C344D"/>
                </a:solidFill>
              </a:defRPr>
            </a:lvl2pPr>
            <a:lvl3pPr marL="1143000" indent="-228600">
              <a:buFontTx/>
              <a:buBlip>
                <a:blip r:embed="rId5"/>
              </a:buBlip>
              <a:defRPr>
                <a:solidFill>
                  <a:srgbClr val="1C344D"/>
                </a:solidFill>
              </a:defRPr>
            </a:lvl3pPr>
            <a:lvl4pPr marL="1600200" indent="-228600">
              <a:buFontTx/>
              <a:buBlip>
                <a:blip r:embed="rId6"/>
              </a:buBlip>
              <a:defRPr>
                <a:solidFill>
                  <a:srgbClr val="1C344D"/>
                </a:solidFill>
              </a:defRPr>
            </a:lvl4pPr>
            <a:lvl5pPr marL="2057400" indent="-228600">
              <a:buFontTx/>
              <a:buBlip>
                <a:blip r:embed="rId3"/>
              </a:buBlip>
              <a:defRPr>
                <a:solidFill>
                  <a:srgbClr val="1C344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28729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4/5/2019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7933" y="5941926"/>
            <a:ext cx="7772400" cy="914400"/>
          </a:xfrm>
          <a:prstGeom prst="rect">
            <a:avLst/>
          </a:prstGeom>
        </p:spPr>
      </p:pic>
    </p:spTree>
    <p:extLst>
      <p:ext uri="{BB962C8B-B14F-4D97-AF65-F5344CB8AC3E}">
        <p14:creationId xmlns:p14="http://schemas.microsoft.com/office/powerpoint/2010/main" val="42305688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78265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4/5/2019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98732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4/5/2019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113757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4/5/2019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spTree>
    <p:extLst>
      <p:ext uri="{BB962C8B-B14F-4D97-AF65-F5344CB8AC3E}">
        <p14:creationId xmlns:p14="http://schemas.microsoft.com/office/powerpoint/2010/main" val="75687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971" y="365593"/>
            <a:ext cx="10514060" cy="1325096"/>
          </a:xfrm>
          <a:prstGeom prst="rect">
            <a:avLst/>
          </a:prstGeom>
        </p:spPr>
        <p:txBody>
          <a:bodyPr/>
          <a:lstStyle/>
          <a:p>
            <a:r>
              <a:rPr lang="en-US" smtClean="0"/>
              <a:t>Click to edit Master title style</a:t>
            </a: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7933" y="5941926"/>
            <a:ext cx="7772400" cy="914400"/>
          </a:xfrm>
          <a:prstGeom prst="rect">
            <a:avLst/>
          </a:prstGeom>
        </p:spPr>
      </p:pic>
    </p:spTree>
    <p:extLst>
      <p:ext uri="{BB962C8B-B14F-4D97-AF65-F5344CB8AC3E}">
        <p14:creationId xmlns:p14="http://schemas.microsoft.com/office/powerpoint/2010/main" val="2503000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8915159-06FF-48A7-B722-AA8EA7922A13}" type="datetimeFigureOut">
              <a:rPr lang="en-US" smtClean="0"/>
              <a:t>4/5/2019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3E7539-994B-4420-A820-274CF2522446}"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7933" y="5941926"/>
            <a:ext cx="7772400" cy="914400"/>
          </a:xfrm>
          <a:prstGeom prst="rect">
            <a:avLst/>
          </a:prstGeom>
        </p:spPr>
      </p:pic>
    </p:spTree>
    <p:extLst>
      <p:ext uri="{BB962C8B-B14F-4D97-AF65-F5344CB8AC3E}">
        <p14:creationId xmlns:p14="http://schemas.microsoft.com/office/powerpoint/2010/main" val="2571729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8.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slideLayout" Target="../slideLayouts/slideLayout21.xml"/><Relationship Id="rId7" Type="http://schemas.openxmlformats.org/officeDocument/2006/relationships/image" Target="../media/image9.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13.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png"/><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slideLayout" Target="../slideLayouts/slideLayout38.xml"/><Relationship Id="rId7" Type="http://schemas.openxmlformats.org/officeDocument/2006/relationships/image" Target="../media/image9.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6.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0056" y="378259"/>
            <a:ext cx="1171182" cy="528120"/>
          </a:xfrm>
          <a:prstGeom prst="rect">
            <a:avLst/>
          </a:prstGeom>
        </p:spPr>
      </p:pic>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613062"/>
            <a:ext cx="8903368" cy="1156705"/>
          </a:xfrm>
          <a:prstGeom prst="rect">
            <a:avLst/>
          </a:prstGeom>
        </p:spPr>
      </p:pic>
    </p:spTree>
    <p:extLst>
      <p:ext uri="{BB962C8B-B14F-4D97-AF65-F5344CB8AC3E}">
        <p14:creationId xmlns:p14="http://schemas.microsoft.com/office/powerpoint/2010/main" val="36981788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5888" y="362217"/>
            <a:ext cx="1198744" cy="560204"/>
          </a:xfrm>
          <a:prstGeom prst="rect">
            <a:avLst/>
          </a:prstGeom>
        </p:spPr>
      </p:pic>
    </p:spTree>
    <p:extLst>
      <p:ext uri="{BB962C8B-B14F-4D97-AF65-F5344CB8AC3E}">
        <p14:creationId xmlns:p14="http://schemas.microsoft.com/office/powerpoint/2010/main" val="176789275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701" r:id="rId4"/>
    <p:sldLayoutId id="2147483702" r:id="rId5"/>
    <p:sldLayoutId id="2147483703" r:id="rId6"/>
    <p:sldLayoutId id="2147483704" r:id="rId7"/>
    <p:sldLayoutId id="2147483705" r:id="rId8"/>
    <p:sldLayoutId id="2147483706"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a:blip r:embed="rId7"/>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6445612"/>
            <a:ext cx="12192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8C99"/>
              </a:solidFill>
            </a:endParaRPr>
          </a:p>
        </p:txBody>
      </p:sp>
      <p:grpSp>
        <p:nvGrpSpPr>
          <p:cNvPr id="7" name="Group 6"/>
          <p:cNvGrpSpPr/>
          <p:nvPr/>
        </p:nvGrpSpPr>
        <p:grpSpPr>
          <a:xfrm>
            <a:off x="148529" y="6532446"/>
            <a:ext cx="1155731" cy="216084"/>
            <a:chOff x="556043" y="709946"/>
            <a:chExt cx="6419056" cy="1600203"/>
          </a:xfrm>
        </p:grpSpPr>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6043" y="816237"/>
              <a:ext cx="2880362" cy="1387614"/>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330764351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491541" y="362217"/>
            <a:ext cx="2488791" cy="462031"/>
            <a:chOff x="510323" y="709946"/>
            <a:chExt cx="6464776" cy="1600203"/>
          </a:xfrm>
        </p:grpSpPr>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318880511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491541" y="362217"/>
            <a:ext cx="2488791" cy="462031"/>
            <a:chOff x="510323" y="709946"/>
            <a:chExt cx="6464776" cy="1600203"/>
          </a:xfrm>
        </p:grpSpPr>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65603061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a:blip r:embed="rId7"/>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6445612"/>
            <a:ext cx="12192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8C99"/>
              </a:solidFill>
            </a:endParaRPr>
          </a:p>
        </p:txBody>
      </p:sp>
      <p:grpSp>
        <p:nvGrpSpPr>
          <p:cNvPr id="7" name="Group 6"/>
          <p:cNvGrpSpPr/>
          <p:nvPr/>
        </p:nvGrpSpPr>
        <p:grpSpPr>
          <a:xfrm>
            <a:off x="148529" y="6532446"/>
            <a:ext cx="1155731" cy="216084"/>
            <a:chOff x="556043" y="709946"/>
            <a:chExt cx="6419056" cy="1600203"/>
          </a:xfrm>
        </p:grpSpPr>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6043" y="816237"/>
              <a:ext cx="2880362" cy="1387614"/>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2420669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www.opioidprescribing.com/naloxone_module_1-landing"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hyperlink" Target="https://www.ncbi.nlm.nih.gov/pubmed/21403039" TargetMode="External"/><Relationship Id="rId3" Type="http://schemas.openxmlformats.org/officeDocument/2006/relationships/hyperlink" Target="https://www.ncbi.nlm.nih.gov/pubmed/?term=Lee%20JD%5bAuthor%5d&amp;cauthor=true&amp;cauthor_uid=25254667" TargetMode="External"/><Relationship Id="rId7" Type="http://schemas.openxmlformats.org/officeDocument/2006/relationships/hyperlink" Target="https://www.ncbi.nlm.nih.gov/pubmed/22042215" TargetMode="External"/><Relationship Id="rId2" Type="http://schemas.openxmlformats.org/officeDocument/2006/relationships/hyperlink" Target="https://www.ncbi.nlm.nih.gov/pubmed/25254667" TargetMode="External"/><Relationship Id="rId1" Type="http://schemas.openxmlformats.org/officeDocument/2006/relationships/slideLayout" Target="../slideLayouts/slideLayout15.xml"/><Relationship Id="rId6" Type="http://schemas.openxmlformats.org/officeDocument/2006/relationships/hyperlink" Target="https://www.ncbi.nlm.nih.gov/pubmed/21310583" TargetMode="External"/><Relationship Id="rId5" Type="http://schemas.openxmlformats.org/officeDocument/2006/relationships/hyperlink" Target="https://www.ncbi.nlm.nih.gov/pubmed/?term=Fiellin%20DA%5bAuthor%5d&amp;cauthor=true&amp;cauthor_uid=25254667" TargetMode="External"/><Relationship Id="rId4" Type="http://schemas.openxmlformats.org/officeDocument/2006/relationships/hyperlink" Target="https://www.ncbi.nlm.nih.gov/pubmed/?term=Vocci%20F%5bAuthor%5d&amp;cauthor=true&amp;cauthor_uid=25254667" TargetMode="External"/><Relationship Id="rId9" Type="http://schemas.openxmlformats.org/officeDocument/2006/relationships/image" Target="../media/image14.jpeg"/></Relationships>
</file>

<file path=ppt/slides/_rels/slide22.xml.rels><?xml version="1.0" encoding="UTF-8" standalone="yes"?>
<Relationships xmlns="http://schemas.openxmlformats.org/package/2006/relationships"><Relationship Id="rId8" Type="http://schemas.openxmlformats.org/officeDocument/2006/relationships/hyperlink" Target="https://www.ncbi.nlm.nih.gov/pubmed/?term=Svanborg%20KD%5bAuthor%5d&amp;cauthor=true&amp;cauthor_uid=12606177" TargetMode="External"/><Relationship Id="rId13" Type="http://schemas.openxmlformats.org/officeDocument/2006/relationships/hyperlink" Target="https://www.ncbi.nlm.nih.gov/pubmed/?term=Gryczynski%20J%5bAuthor%5d&amp;cauthor=true&amp;cauthor_uid=23488511" TargetMode="External"/><Relationship Id="rId18" Type="http://schemas.openxmlformats.org/officeDocument/2006/relationships/hyperlink" Target="https://www.ncbi.nlm.nih.gov/pubmed/?term=Mitchell%20SG%5bAuthor%5d&amp;cauthor=true&amp;cauthor_uid=23488511" TargetMode="External"/><Relationship Id="rId3" Type="http://schemas.openxmlformats.org/officeDocument/2006/relationships/hyperlink" Target="https://www.ncbi.nlm.nih.gov/pubmed/24500948" TargetMode="External"/><Relationship Id="rId7" Type="http://schemas.openxmlformats.org/officeDocument/2006/relationships/hyperlink" Target="https://www.ncbi.nlm.nih.gov/pubmed/?term=Kakko%20J%5bAuthor%5d&amp;cauthor=true&amp;cauthor_uid=12606177" TargetMode="External"/><Relationship Id="rId12" Type="http://schemas.openxmlformats.org/officeDocument/2006/relationships/hyperlink" Target="https://www.ncbi.nlm.nih.gov/pubmed/?term=Schwartz%20RP%5bAuthor%5d&amp;cauthor=true&amp;cauthor_uid=23488511" TargetMode="External"/><Relationship Id="rId17" Type="http://schemas.openxmlformats.org/officeDocument/2006/relationships/hyperlink" Target="https://www.ncbi.nlm.nih.gov/pubmed/?term=Olsen%20Y%5bAuthor%5d&amp;cauthor=true&amp;cauthor_uid=23488511" TargetMode="External"/><Relationship Id="rId2" Type="http://schemas.openxmlformats.org/officeDocument/2006/relationships/notesSlide" Target="../notesSlides/notesSlide20.xml"/><Relationship Id="rId16" Type="http://schemas.openxmlformats.org/officeDocument/2006/relationships/hyperlink" Target="https://www.ncbi.nlm.nih.gov/pubmed/?term=Warren%20G%5bAuthor%5d&amp;cauthor=true&amp;cauthor_uid=23488511" TargetMode="External"/><Relationship Id="rId20" Type="http://schemas.openxmlformats.org/officeDocument/2006/relationships/image" Target="../media/image14.jpeg"/><Relationship Id="rId1" Type="http://schemas.openxmlformats.org/officeDocument/2006/relationships/slideLayout" Target="../slideLayouts/slideLayout15.xml"/><Relationship Id="rId6" Type="http://schemas.openxmlformats.org/officeDocument/2006/relationships/hyperlink" Target="https://www.ncbi.nlm.nih.gov/pubmed/?term=kakko+lancet+buprenorphine" TargetMode="External"/><Relationship Id="rId11" Type="http://schemas.openxmlformats.org/officeDocument/2006/relationships/hyperlink" Target="https://www.ncbi.nlm.nih.gov/pubmed/?term=schwartz+ajph+buprenorphine+overdose" TargetMode="External"/><Relationship Id="rId5" Type="http://schemas.openxmlformats.org/officeDocument/2006/relationships/hyperlink" Target="https://www.ncbi.nlm.nih.gov/pubmed/21975742" TargetMode="External"/><Relationship Id="rId15" Type="http://schemas.openxmlformats.org/officeDocument/2006/relationships/hyperlink" Target="https://www.ncbi.nlm.nih.gov/pubmed/?term=Sharfstein%20JM%5bAuthor%5d&amp;cauthor=true&amp;cauthor_uid=23488511" TargetMode="External"/><Relationship Id="rId10" Type="http://schemas.openxmlformats.org/officeDocument/2006/relationships/hyperlink" Target="https://www.ncbi.nlm.nih.gov/pubmed/?term=Heilig%20M%5bAuthor%5d&amp;cauthor=true&amp;cauthor_uid=12606177" TargetMode="External"/><Relationship Id="rId19" Type="http://schemas.openxmlformats.org/officeDocument/2006/relationships/hyperlink" Target="https://www.ncbi.nlm.nih.gov/pubmed/?term=Jaffe%20JH%5bAuthor%5d&amp;cauthor=true&amp;cauthor_uid=23488511" TargetMode="External"/><Relationship Id="rId4" Type="http://schemas.openxmlformats.org/officeDocument/2006/relationships/hyperlink" Target="https://www.drugabuse.gov/understanding-drug-abuse-addiction-what-science-says" TargetMode="External"/><Relationship Id="rId9" Type="http://schemas.openxmlformats.org/officeDocument/2006/relationships/hyperlink" Target="https://www.ncbi.nlm.nih.gov/pubmed/?term=Kreek%20MJ%5bAuthor%5d&amp;cauthor=true&amp;cauthor_uid=12606177" TargetMode="External"/><Relationship Id="rId14" Type="http://schemas.openxmlformats.org/officeDocument/2006/relationships/hyperlink" Target="https://www.ncbi.nlm.nih.gov/pubmed/?term=O'Grady%20KE%5bAuthor%5d&amp;cauthor=true&amp;cauthor_uid=23488511"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ncbi.nlm.nih.gov/pubmed/?term=lee+nejm+naltrexone" TargetMode="External"/><Relationship Id="rId13" Type="http://schemas.openxmlformats.org/officeDocument/2006/relationships/hyperlink" Target="https://www.ncbi.nlm.nih.gov/pubmed/?term=Boney%20TY%5bAuthor%5d&amp;cauthor=true&amp;cauthor_uid=27028913" TargetMode="External"/><Relationship Id="rId18" Type="http://schemas.openxmlformats.org/officeDocument/2006/relationships/hyperlink" Target="https://www.ncbi.nlm.nih.gov/pubmed/?term=Gourevitch%20MN%5bAuthor%5d&amp;cauthor=true&amp;cauthor_uid=27028913" TargetMode="External"/><Relationship Id="rId26" Type="http://schemas.openxmlformats.org/officeDocument/2006/relationships/hyperlink" Target="https://www.ncbi.nlm.nih.gov/pubmed/21529928" TargetMode="External"/><Relationship Id="rId3" Type="http://schemas.openxmlformats.org/officeDocument/2006/relationships/hyperlink" Target="https://www.ncbi.nlm.nih.gov/pubmed/18425938" TargetMode="External"/><Relationship Id="rId21" Type="http://schemas.openxmlformats.org/officeDocument/2006/relationships/hyperlink" Target="https://www.ncbi.nlm.nih.gov/pubmed/?term=Chen%20DT%5bAuthor%5d&amp;cauthor=true&amp;cauthor_uid=27028913" TargetMode="External"/><Relationship Id="rId34" Type="http://schemas.openxmlformats.org/officeDocument/2006/relationships/image" Target="../media/image14.jpeg"/><Relationship Id="rId7" Type="http://schemas.openxmlformats.org/officeDocument/2006/relationships/hyperlink" Target="https://www.ncbi.nlm.nih.gov/pubmed/?term=Bj%C3%B8rndal%20A%5bAuthor%5d&amp;cauthor=true&amp;cauthor_uid=18425938" TargetMode="External"/><Relationship Id="rId12" Type="http://schemas.openxmlformats.org/officeDocument/2006/relationships/hyperlink" Target="https://www.ncbi.nlm.nih.gov/pubmed/?term=Nunes%20EV%5bAuthor%5d&amp;cauthor=true&amp;cauthor_uid=27028913" TargetMode="External"/><Relationship Id="rId17" Type="http://schemas.openxmlformats.org/officeDocument/2006/relationships/hyperlink" Target="https://www.ncbi.nlm.nih.gov/pubmed/?term=Rotrosen%20J%5bAuthor%5d&amp;cauthor=true&amp;cauthor_uid=27028913" TargetMode="External"/><Relationship Id="rId25" Type="http://schemas.openxmlformats.org/officeDocument/2006/relationships/hyperlink" Target="https://www.ncbi.nlm.nih.gov/pubmed/?term=O'Brien%20CP%5bAuthor%5d&amp;cauthor=true&amp;cauthor_uid=27028913" TargetMode="External"/><Relationship Id="rId33" Type="http://schemas.openxmlformats.org/officeDocument/2006/relationships/hyperlink" Target="https://www.ncbi.nlm.nih.gov/pubmed/26233698" TargetMode="External"/><Relationship Id="rId2" Type="http://schemas.openxmlformats.org/officeDocument/2006/relationships/notesSlide" Target="../notesSlides/notesSlide21.xml"/><Relationship Id="rId16" Type="http://schemas.openxmlformats.org/officeDocument/2006/relationships/hyperlink" Target="https://www.ncbi.nlm.nih.gov/pubmed/?term=McDonald%20R%5bAuthor%5d&amp;cauthor=true&amp;cauthor_uid=27028913" TargetMode="External"/><Relationship Id="rId20" Type="http://schemas.openxmlformats.org/officeDocument/2006/relationships/hyperlink" Target="https://www.ncbi.nlm.nih.gov/pubmed/?term=Fishman%20M%5bAuthor%5d&amp;cauthor=true&amp;cauthor_uid=27028913" TargetMode="External"/><Relationship Id="rId29" Type="http://schemas.openxmlformats.org/officeDocument/2006/relationships/hyperlink" Target="https://www.ncbi.nlm.nih.gov/pubmed/?term=Ling%20W%5bAuthor%5d&amp;cauthor=true&amp;cauthor_uid=21529928" TargetMode="External"/><Relationship Id="rId1" Type="http://schemas.openxmlformats.org/officeDocument/2006/relationships/slideLayout" Target="../slideLayouts/slideLayout15.xml"/><Relationship Id="rId6" Type="http://schemas.openxmlformats.org/officeDocument/2006/relationships/hyperlink" Target="https://www.ncbi.nlm.nih.gov/pubmed/?term=Kun%C3%B8e%20N%5bAuthor%5d&amp;cauthor=true&amp;cauthor_uid=18425938" TargetMode="External"/><Relationship Id="rId11" Type="http://schemas.openxmlformats.org/officeDocument/2006/relationships/hyperlink" Target="https://www.ncbi.nlm.nih.gov/pubmed/?term=Kinlock%20TW%5bAuthor%5d&amp;cauthor=true&amp;cauthor_uid=27028913" TargetMode="External"/><Relationship Id="rId24" Type="http://schemas.openxmlformats.org/officeDocument/2006/relationships/hyperlink" Target="https://www.ncbi.nlm.nih.gov/pubmed/?term=Murphy%20SM%5bAuthor%5d&amp;cauthor=true&amp;cauthor_uid=27028913" TargetMode="External"/><Relationship Id="rId32" Type="http://schemas.openxmlformats.org/officeDocument/2006/relationships/hyperlink" Target="https://www.ncbi.nlm.nih.gov/pubmed/?term=Silverman%20BL%5bAuthor%5d&amp;cauthor=true&amp;cauthor_uid=21529928" TargetMode="External"/><Relationship Id="rId5" Type="http://schemas.openxmlformats.org/officeDocument/2006/relationships/hyperlink" Target="https://www.ncbi.nlm.nih.gov/pubmed/?term=Korn%C3%B8r%20H%5bAuthor%5d&amp;cauthor=true&amp;cauthor_uid=18425938" TargetMode="External"/><Relationship Id="rId15" Type="http://schemas.openxmlformats.org/officeDocument/2006/relationships/hyperlink" Target="https://www.ncbi.nlm.nih.gov/pubmed/?term=Wilson%20D%5bAuthor%5d&amp;cauthor=true&amp;cauthor_uid=27028913" TargetMode="External"/><Relationship Id="rId23" Type="http://schemas.openxmlformats.org/officeDocument/2006/relationships/hyperlink" Target="https://www.ncbi.nlm.nih.gov/pubmed/?term=Cornish%20JW%5bAuthor%5d&amp;cauthor=true&amp;cauthor_uid=27028913" TargetMode="External"/><Relationship Id="rId28" Type="http://schemas.openxmlformats.org/officeDocument/2006/relationships/hyperlink" Target="https://www.ncbi.nlm.nih.gov/pubmed/?term=Nunes%20EV%5bAuthor%5d&amp;cauthor=true&amp;cauthor_uid=21529928" TargetMode="External"/><Relationship Id="rId10" Type="http://schemas.openxmlformats.org/officeDocument/2006/relationships/hyperlink" Target="https://www.ncbi.nlm.nih.gov/pubmed/?term=Friedmann%20PD%5bAuthor%5d&amp;cauthor=true&amp;cauthor_uid=27028913" TargetMode="External"/><Relationship Id="rId19" Type="http://schemas.openxmlformats.org/officeDocument/2006/relationships/hyperlink" Target="https://www.ncbi.nlm.nih.gov/pubmed/?term=Gordon%20M%5bAuthor%5d&amp;cauthor=true&amp;cauthor_uid=27028913" TargetMode="External"/><Relationship Id="rId31" Type="http://schemas.openxmlformats.org/officeDocument/2006/relationships/hyperlink" Target="https://www.ncbi.nlm.nih.gov/pubmed/?term=Gastfriend%20DR%5bAuthor%5d&amp;cauthor=true&amp;cauthor_uid=21529928" TargetMode="External"/><Relationship Id="rId4" Type="http://schemas.openxmlformats.org/officeDocument/2006/relationships/hyperlink" Target="https://www.ncbi.nlm.nih.gov/pubmed/?term=Lobmaier%20P%5bAuthor%5d&amp;cauthor=true&amp;cauthor_uid=18425938" TargetMode="External"/><Relationship Id="rId9" Type="http://schemas.openxmlformats.org/officeDocument/2006/relationships/hyperlink" Target="https://www.ncbi.nlm.nih.gov/pubmed/?term=Lee%20JD%5bAuthor%5d&amp;cauthor=true&amp;cauthor_uid=27028913" TargetMode="External"/><Relationship Id="rId14" Type="http://schemas.openxmlformats.org/officeDocument/2006/relationships/hyperlink" Target="https://www.ncbi.nlm.nih.gov/pubmed/?term=Hoskinson%20RA%20Jr%5bAuthor%5d&amp;cauthor=true&amp;cauthor_uid=27028913" TargetMode="External"/><Relationship Id="rId22" Type="http://schemas.openxmlformats.org/officeDocument/2006/relationships/hyperlink" Target="https://www.ncbi.nlm.nih.gov/pubmed/?term=Bonnie%20RJ%5bAuthor%5d&amp;cauthor=true&amp;cauthor_uid=27028913" TargetMode="External"/><Relationship Id="rId27" Type="http://schemas.openxmlformats.org/officeDocument/2006/relationships/hyperlink" Target="https://www.ncbi.nlm.nih.gov/pubmed/?term=Krupitsky%20E%5bAuthor%5d&amp;cauthor=true&amp;cauthor_uid=21529928" TargetMode="External"/><Relationship Id="rId30" Type="http://schemas.openxmlformats.org/officeDocument/2006/relationships/hyperlink" Target="https://www.ncbi.nlm.nih.gov/pubmed/?term=Illeperuma%20A%5bAuthor%5d&amp;cauthor=true&amp;cauthor_uid=21529928"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ncbi.nlm.nih.gov/pubmed/?term=Davis%20CS%5bAuthor%5d&amp;cauthor=true&amp;cauthor_uid=27261669" TargetMode="External"/><Relationship Id="rId3" Type="http://schemas.openxmlformats.org/officeDocument/2006/relationships/hyperlink" Target="https://www.ncbi.nlm.nih.gov/pubmed/25869219" TargetMode="External"/><Relationship Id="rId7" Type="http://schemas.openxmlformats.org/officeDocument/2006/relationships/hyperlink" Target="https://www.ncbi.nlm.nih.gov/pubmed/?term=Bratberg%20JP%5bAuthor%5d&amp;cauthor=true&amp;cauthor_uid=27261669" TargetMode="External"/><Relationship Id="rId2" Type="http://schemas.openxmlformats.org/officeDocument/2006/relationships/hyperlink" Target="https://www.ncbi.nlm.nih.gov/pubmed/21403039" TargetMode="External"/><Relationship Id="rId1" Type="http://schemas.openxmlformats.org/officeDocument/2006/relationships/slideLayout" Target="../slideLayouts/slideLayout12.xml"/><Relationship Id="rId6" Type="http://schemas.openxmlformats.org/officeDocument/2006/relationships/hyperlink" Target="https://www.ncbi.nlm.nih.gov/pubmed/?term=Lim%20JK%5bAuthor%5d&amp;cauthor=true&amp;cauthor_uid=27261669" TargetMode="External"/><Relationship Id="rId11" Type="http://schemas.openxmlformats.org/officeDocument/2006/relationships/image" Target="../media/image14.jpeg"/><Relationship Id="rId5" Type="http://schemas.openxmlformats.org/officeDocument/2006/relationships/hyperlink" Target="https://www.ncbi.nlm.nih.gov/pubmed/27261669" TargetMode="External"/><Relationship Id="rId10" Type="http://schemas.openxmlformats.org/officeDocument/2006/relationships/hyperlink" Target="https://www.ncbi.nlm.nih.gov/pubmed/?term=Walley%20AY%5bAuthor%5d&amp;cauthor=true&amp;cauthor_uid=27261669" TargetMode="External"/><Relationship Id="rId4" Type="http://schemas.openxmlformats.org/officeDocument/2006/relationships/hyperlink" Target="https://www.ncbi.nlm.nih.gov/pubmed/?term=Simpatico%20TA%5bAuthor%5d&amp;cauthor=true&amp;cauthor_uid=25869219" TargetMode="External"/><Relationship Id="rId9" Type="http://schemas.openxmlformats.org/officeDocument/2006/relationships/hyperlink" Target="https://www.ncbi.nlm.nih.gov/pubmed/?term=Green%20TC%5bAuthor%5d&amp;cauthor=true&amp;cauthor_uid=27261669"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0633"/>
            <a:ext cx="10181844" cy="1197864"/>
          </a:xfrm>
          <a:prstGeom prst="rect">
            <a:avLst/>
          </a:prstGeom>
        </p:spPr>
      </p:pic>
      <p:sp>
        <p:nvSpPr>
          <p:cNvPr id="2" name="Title 1"/>
          <p:cNvSpPr>
            <a:spLocks noGrp="1"/>
          </p:cNvSpPr>
          <p:nvPr>
            <p:ph type="ctrTitle"/>
          </p:nvPr>
        </p:nvSpPr>
        <p:spPr>
          <a:xfrm>
            <a:off x="704850" y="1197039"/>
            <a:ext cx="9289616" cy="4309532"/>
          </a:xfrm>
        </p:spPr>
        <p:txBody>
          <a:bodyPr/>
          <a:lstStyle/>
          <a:p>
            <a:r>
              <a:rPr lang="en-US" sz="5400" b="1" dirty="0" smtClean="0"/>
              <a:t/>
            </a:r>
            <a:br>
              <a:rPr lang="en-US" sz="5400" b="1" dirty="0" smtClean="0"/>
            </a:br>
            <a:r>
              <a:rPr lang="en-US" sz="5400" b="1" dirty="0"/>
              <a:t/>
            </a:r>
            <a:br>
              <a:rPr lang="en-US" sz="5400" b="1" dirty="0"/>
            </a:br>
            <a:r>
              <a:rPr lang="en-US" sz="5400" b="1" dirty="0" smtClean="0"/>
              <a:t/>
            </a:r>
            <a:br>
              <a:rPr lang="en-US" sz="5400" b="1" dirty="0" smtClean="0"/>
            </a:br>
            <a:r>
              <a:rPr lang="en-US" sz="5400" b="1" dirty="0"/>
              <a:t/>
            </a:r>
            <a:br>
              <a:rPr lang="en-US" sz="5400" b="1" dirty="0"/>
            </a:br>
            <a:r>
              <a:rPr lang="en-US" sz="5400" b="1" dirty="0" smtClean="0"/>
              <a:t/>
            </a:r>
            <a:br>
              <a:rPr lang="en-US" sz="5400" b="1" dirty="0" smtClean="0"/>
            </a:br>
            <a:r>
              <a:rPr lang="en-US" sz="4800" dirty="0" smtClean="0">
                <a:latin typeface="Cambria" panose="02040503050406030204" pitchFamily="18" charset="0"/>
              </a:rPr>
              <a:t>Opioid Addiction Treatment ECHO</a:t>
            </a:r>
            <a:r>
              <a:rPr lang="en-US" sz="5400" b="1" dirty="0" smtClean="0"/>
              <a:t/>
            </a:r>
            <a:br>
              <a:rPr lang="en-US" sz="5400" b="1" dirty="0" smtClean="0"/>
            </a:br>
            <a:r>
              <a:rPr lang="en-US" sz="3600" dirty="0" smtClean="0">
                <a:latin typeface="Cambria" panose="02040503050406030204" pitchFamily="18" charset="0"/>
              </a:rPr>
              <a:t>For Providers and Primary Care Teams</a:t>
            </a:r>
            <a:br>
              <a:rPr lang="en-US" sz="3600" dirty="0" smtClean="0">
                <a:latin typeface="Cambria" panose="02040503050406030204" pitchFamily="18" charset="0"/>
              </a:rPr>
            </a:br>
            <a:r>
              <a:rPr lang="en-US" sz="3600" smtClean="0">
                <a:latin typeface="Cambria" panose="02040503050406030204" pitchFamily="18" charset="0"/>
              </a:rPr>
              <a:t>at </a:t>
            </a:r>
            <a:r>
              <a:rPr lang="en-US" sz="3600">
                <a:latin typeface="Cambria" panose="02040503050406030204" pitchFamily="18" charset="0"/>
              </a:rPr>
              <a:t>Neighborhood health Centers </a:t>
            </a:r>
            <a:br>
              <a:rPr lang="en-US" sz="3600">
                <a:latin typeface="Cambria" panose="02040503050406030204" pitchFamily="18" charset="0"/>
              </a:rPr>
            </a:br>
            <a:r>
              <a:rPr lang="en-US" sz="3600">
                <a:latin typeface="Cambria" panose="02040503050406030204" pitchFamily="18" charset="0"/>
              </a:rPr>
              <a:t>of the Lehigh Valley</a:t>
            </a:r>
            <a:r>
              <a:rPr lang="en-US" sz="5400" b="1" dirty="0"/>
              <a:t/>
            </a:r>
            <a:br>
              <a:rPr lang="en-US" sz="5400" b="1" dirty="0"/>
            </a:br>
            <a:r>
              <a:rPr lang="en-US" sz="5400" b="1" dirty="0"/>
              <a:t/>
            </a:r>
            <a:br>
              <a:rPr lang="en-US" sz="5400" b="1" dirty="0"/>
            </a:br>
            <a:r>
              <a:rPr lang="en-US" sz="1600" b="1" dirty="0"/>
              <a:t>This project is supported by the Health Resources and Services Administration (HRSA) of the U.S. Department of Health and Human Services (HHS) under contract number HHSH250201600015C. This information or content and conclusions are those of the author and should not be construed as the official position or policy of, nor should any endorsements be inferred by HRSA, HHS or the U.S. Government.</a:t>
            </a: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17" y="172276"/>
            <a:ext cx="1517976" cy="99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764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6" y="6256338"/>
            <a:ext cx="2455863" cy="379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itle 1"/>
          <p:cNvSpPr>
            <a:spLocks noGrp="1"/>
          </p:cNvSpPr>
          <p:nvPr>
            <p:ph type="title"/>
          </p:nvPr>
        </p:nvSpPr>
        <p:spPr>
          <a:xfrm>
            <a:off x="1778551" y="248517"/>
            <a:ext cx="8402088" cy="1325563"/>
          </a:xfrm>
        </p:spPr>
        <p:txBody>
          <a:bodyPr>
            <a:noAutofit/>
          </a:bodyPr>
          <a:lstStyle/>
          <a:p>
            <a:pPr algn="ctr"/>
            <a:r>
              <a:rPr lang="en-US" altLang="en-US" sz="4800" dirty="0">
                <a:latin typeface="Cambria" panose="02040503050406030204" pitchFamily="18" charset="0"/>
              </a:rPr>
              <a:t>Pharmacotherapy for </a:t>
            </a:r>
            <a:r>
              <a:rPr lang="en-US" altLang="en-US" sz="4800" dirty="0" smtClean="0">
                <a:latin typeface="Cambria" panose="02040503050406030204" pitchFamily="18" charset="0"/>
              </a:rPr>
              <a:t>Opioid </a:t>
            </a:r>
            <a:r>
              <a:rPr lang="en-US" altLang="en-US" sz="4800" dirty="0">
                <a:latin typeface="Cambria" panose="02040503050406030204" pitchFamily="18" charset="0"/>
              </a:rPr>
              <a:t>A</a:t>
            </a:r>
            <a:r>
              <a:rPr lang="en-US" altLang="en-US" sz="4800" dirty="0" smtClean="0">
                <a:latin typeface="Cambria" panose="02040503050406030204" pitchFamily="18" charset="0"/>
              </a:rPr>
              <a:t>ddiction</a:t>
            </a:r>
            <a:r>
              <a:rPr lang="en-US" altLang="en-US" sz="4800" dirty="0">
                <a:latin typeface="Cambria" panose="02040503050406030204" pitchFamily="18" charset="0"/>
              </a:rPr>
              <a:t>: </a:t>
            </a:r>
            <a:r>
              <a:rPr lang="en-US" altLang="en-US" sz="4800" b="1" dirty="0">
                <a:latin typeface="Cambria" panose="02040503050406030204" pitchFamily="18" charset="0"/>
              </a:rPr>
              <a:t>Buprenorphine</a:t>
            </a:r>
            <a:endParaRPr lang="en-US" sz="4800" dirty="0">
              <a:latin typeface="Cambria" panose="02040503050406030204" pitchFamily="18" charset="0"/>
            </a:endParaRPr>
          </a:p>
        </p:txBody>
      </p:sp>
      <p:sp>
        <p:nvSpPr>
          <p:cNvPr id="8" name="Content Placeholder 2"/>
          <p:cNvSpPr txBox="1">
            <a:spLocks/>
          </p:cNvSpPr>
          <p:nvPr/>
        </p:nvSpPr>
        <p:spPr>
          <a:xfrm>
            <a:off x="391703" y="2117258"/>
            <a:ext cx="9896605" cy="474074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74320">
              <a:defRPr/>
            </a:pPr>
            <a:r>
              <a:rPr lang="en-US" dirty="0" smtClean="0"/>
              <a:t>Partial opioid agonist, so safer than methadone</a:t>
            </a:r>
          </a:p>
          <a:p>
            <a:pPr marL="274320">
              <a:defRPr/>
            </a:pPr>
            <a:r>
              <a:rPr lang="en-US" dirty="0" smtClean="0"/>
              <a:t>High mu receptor affinity, so blocks other opioids</a:t>
            </a:r>
          </a:p>
          <a:p>
            <a:pPr marL="274320">
              <a:defRPr/>
            </a:pPr>
            <a:r>
              <a:rPr lang="en-US" dirty="0" smtClean="0"/>
              <a:t>Formulated with naloxone - abuse deterrent </a:t>
            </a:r>
          </a:p>
          <a:p>
            <a:pPr marL="274320">
              <a:defRPr/>
            </a:pPr>
            <a:r>
              <a:rPr lang="en-US" dirty="0" smtClean="0"/>
              <a:t>Sublingual dosing and newer implant (</a:t>
            </a:r>
            <a:r>
              <a:rPr lang="en-US" dirty="0" err="1" smtClean="0"/>
              <a:t>Probuphine</a:t>
            </a:r>
            <a:r>
              <a:rPr lang="en-US" dirty="0" smtClean="0"/>
              <a:t>)</a:t>
            </a:r>
          </a:p>
          <a:p>
            <a:pPr marL="274320">
              <a:defRPr/>
            </a:pPr>
            <a:r>
              <a:rPr lang="en-US" dirty="0" smtClean="0"/>
              <a:t>Can precipitate withdrawal in tolerant patients</a:t>
            </a:r>
          </a:p>
          <a:p>
            <a:pPr marL="274320">
              <a:defRPr/>
            </a:pPr>
            <a:r>
              <a:rPr lang="en-US" dirty="0" smtClean="0"/>
              <a:t>Requires induction after patient enters mild-moderate withdrawal</a:t>
            </a:r>
          </a:p>
          <a:p>
            <a:pPr marL="274320">
              <a:defRPr/>
            </a:pPr>
            <a:r>
              <a:rPr lang="en-US" dirty="0" smtClean="0"/>
              <a:t>Home induction appears to be safe and effective, widely adopted </a:t>
            </a:r>
          </a:p>
          <a:p>
            <a:pPr marL="274320">
              <a:defRPr/>
            </a:pPr>
            <a:r>
              <a:rPr lang="en-US" dirty="0" smtClean="0"/>
              <a:t>Induction from methadone more difficult (taper to ~30 mg)</a:t>
            </a:r>
          </a:p>
          <a:p>
            <a:pPr marL="274320">
              <a:defRPr/>
            </a:pPr>
            <a:r>
              <a:rPr lang="en-US" dirty="0" smtClean="0"/>
              <a:t>Implant approved for stable patients on ≤8 mg buprenorphine</a:t>
            </a:r>
            <a:endParaRPr lang="en-US"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17" y="172276"/>
            <a:ext cx="1517976" cy="99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2779174" y="5972308"/>
            <a:ext cx="6613490" cy="162609"/>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6722" algn="l"/>
                <a:tab pos="1313444" algn="l"/>
                <a:tab pos="1970166" algn="l"/>
                <a:tab pos="2626888" algn="l"/>
                <a:tab pos="3283610" algn="l"/>
              </a:tabLst>
            </a:pPr>
            <a:r>
              <a:rPr lang="en-GB" sz="1089" b="1">
                <a:solidFill>
                  <a:srgbClr val="FFFFFF"/>
                </a:solidFill>
                <a:latin typeface="Arial" charset="0"/>
              </a:rPr>
              <a:t>Compton WM et al. N Engl J Med 2016;374:154-163</a:t>
            </a:r>
            <a:endParaRPr lang="en-GB" sz="1089" b="1" dirty="0">
              <a:solidFill>
                <a:srgbClr val="FFFFFF"/>
              </a:solidFill>
              <a:latin typeface="Arial" charset="0"/>
            </a:endParaRPr>
          </a:p>
        </p:txBody>
      </p:sp>
      <p:sp>
        <p:nvSpPr>
          <p:cNvPr id="7" name="Rectangle 2"/>
          <p:cNvSpPr txBox="1">
            <a:spLocks noChangeArrowheads="1"/>
          </p:cNvSpPr>
          <p:nvPr/>
        </p:nvSpPr>
        <p:spPr>
          <a:xfrm>
            <a:off x="1438241" y="281200"/>
            <a:ext cx="9295356" cy="8123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4800" dirty="0" smtClean="0">
                <a:latin typeface="Cambria" panose="02040503050406030204" pitchFamily="18" charset="0"/>
              </a:rPr>
              <a:t>Why is Overdose Potential </a:t>
            </a:r>
            <a:r>
              <a:rPr lang="en-US" sz="4800" dirty="0">
                <a:latin typeface="Cambria" panose="02040503050406030204" pitchFamily="18" charset="0"/>
              </a:rPr>
              <a:t>L</a:t>
            </a:r>
            <a:r>
              <a:rPr lang="en-US" sz="4800" dirty="0" smtClean="0">
                <a:latin typeface="Cambria" panose="02040503050406030204" pitchFamily="18" charset="0"/>
              </a:rPr>
              <a:t>ow with Buprenorphine?</a:t>
            </a:r>
            <a:endParaRPr lang="en-US" sz="4800" dirty="0">
              <a:latin typeface="Cambria" panose="02040503050406030204" pitchFamily="18" charset="0"/>
            </a:endParaRPr>
          </a:p>
        </p:txBody>
      </p:sp>
      <p:sp>
        <p:nvSpPr>
          <p:cNvPr id="8" name="Text Box 6"/>
          <p:cNvSpPr txBox="1">
            <a:spLocks noChangeArrowheads="1"/>
          </p:cNvSpPr>
          <p:nvPr/>
        </p:nvSpPr>
        <p:spPr bwMode="auto">
          <a:xfrm>
            <a:off x="420448" y="3669671"/>
            <a:ext cx="882650" cy="641350"/>
          </a:xfrm>
          <a:prstGeom prst="rect">
            <a:avLst/>
          </a:prstGeom>
          <a:noFill/>
          <a:ln w="9525">
            <a:noFill/>
            <a:miter lim="800000"/>
            <a:headEnd/>
            <a:tailEnd/>
          </a:ln>
        </p:spPr>
        <p:txBody>
          <a:bodyPr wrap="none">
            <a:spAutoFit/>
          </a:bodyPr>
          <a:lstStyle/>
          <a:p>
            <a:pPr eaLnBrk="1" hangingPunct="1"/>
            <a:r>
              <a:rPr lang="en-US" dirty="0">
                <a:latin typeface="Arial" charset="0"/>
              </a:rPr>
              <a:t>Opioid</a:t>
            </a:r>
          </a:p>
          <a:p>
            <a:pPr eaLnBrk="1" hangingPunct="1"/>
            <a:r>
              <a:rPr lang="en-US" dirty="0">
                <a:latin typeface="Arial" charset="0"/>
              </a:rPr>
              <a:t>Effects</a:t>
            </a:r>
          </a:p>
        </p:txBody>
      </p:sp>
      <p:sp>
        <p:nvSpPr>
          <p:cNvPr id="9" name="Text Box 7"/>
          <p:cNvSpPr txBox="1">
            <a:spLocks noChangeArrowheads="1"/>
          </p:cNvSpPr>
          <p:nvPr/>
        </p:nvSpPr>
        <p:spPr bwMode="auto">
          <a:xfrm>
            <a:off x="3392248" y="5956324"/>
            <a:ext cx="1123950" cy="366712"/>
          </a:xfrm>
          <a:prstGeom prst="rect">
            <a:avLst/>
          </a:prstGeom>
          <a:noFill/>
          <a:ln w="9525">
            <a:noFill/>
            <a:miter lim="800000"/>
            <a:headEnd/>
            <a:tailEnd/>
          </a:ln>
        </p:spPr>
        <p:txBody>
          <a:bodyPr wrap="none">
            <a:spAutoFit/>
          </a:bodyPr>
          <a:lstStyle/>
          <a:p>
            <a:pPr eaLnBrk="1" hangingPunct="1"/>
            <a:r>
              <a:rPr lang="en-US" dirty="0">
                <a:latin typeface="Arial" charset="0"/>
              </a:rPr>
              <a:t>Log dose</a:t>
            </a:r>
          </a:p>
        </p:txBody>
      </p:sp>
      <p:sp>
        <p:nvSpPr>
          <p:cNvPr id="10" name="Line 16"/>
          <p:cNvSpPr>
            <a:spLocks noChangeShapeType="1"/>
          </p:cNvSpPr>
          <p:nvPr/>
        </p:nvSpPr>
        <p:spPr bwMode="auto">
          <a:xfrm flipV="1">
            <a:off x="1350723" y="2067563"/>
            <a:ext cx="0" cy="3879056"/>
          </a:xfrm>
          <a:prstGeom prst="line">
            <a:avLst/>
          </a:prstGeom>
          <a:noFill/>
          <a:ln w="9525">
            <a:solidFill>
              <a:schemeClr val="tx1"/>
            </a:solidFill>
            <a:round/>
            <a:headEnd/>
            <a:tailEnd type="triangle" w="med" len="med"/>
          </a:ln>
        </p:spPr>
        <p:txBody>
          <a:bodyPr/>
          <a:lstStyle/>
          <a:p>
            <a:endParaRPr lang="en-US"/>
          </a:p>
        </p:txBody>
      </p:sp>
      <p:sp>
        <p:nvSpPr>
          <p:cNvPr id="11" name="Line 17"/>
          <p:cNvSpPr>
            <a:spLocks noChangeShapeType="1"/>
          </p:cNvSpPr>
          <p:nvPr/>
        </p:nvSpPr>
        <p:spPr bwMode="auto">
          <a:xfrm>
            <a:off x="1348766" y="5963054"/>
            <a:ext cx="5867400" cy="8965"/>
          </a:xfrm>
          <a:prstGeom prst="line">
            <a:avLst/>
          </a:prstGeom>
          <a:noFill/>
          <a:ln w="9525">
            <a:solidFill>
              <a:schemeClr val="tx1"/>
            </a:solidFill>
            <a:round/>
            <a:headEnd/>
            <a:tailEnd type="triangle" w="med" len="med"/>
          </a:ln>
        </p:spPr>
        <p:txBody>
          <a:bodyPr/>
          <a:lstStyle/>
          <a:p>
            <a:endParaRPr lang="en-US"/>
          </a:p>
        </p:txBody>
      </p:sp>
      <p:sp>
        <p:nvSpPr>
          <p:cNvPr id="12" name="Freeform 12"/>
          <p:cNvSpPr>
            <a:spLocks/>
          </p:cNvSpPr>
          <p:nvPr/>
        </p:nvSpPr>
        <p:spPr bwMode="auto">
          <a:xfrm>
            <a:off x="1963498" y="2517428"/>
            <a:ext cx="5105400" cy="3429000"/>
          </a:xfrm>
          <a:custGeom>
            <a:avLst/>
            <a:gdLst>
              <a:gd name="T0" fmla="*/ 0 w 2400"/>
              <a:gd name="T1" fmla="*/ 2147483647 h 2696"/>
              <a:gd name="T2" fmla="*/ 2147483647 w 2400"/>
              <a:gd name="T3" fmla="*/ 2147483647 h 2696"/>
              <a:gd name="T4" fmla="*/ 2147483647 w 2400"/>
              <a:gd name="T5" fmla="*/ 2147483647 h 2696"/>
              <a:gd name="T6" fmla="*/ 2147483647 w 2400"/>
              <a:gd name="T7" fmla="*/ 2147483647 h 2696"/>
              <a:gd name="T8" fmla="*/ 2147483647 w 2400"/>
              <a:gd name="T9" fmla="*/ 2147483647 h 2696"/>
              <a:gd name="T10" fmla="*/ 2147483647 w 2400"/>
              <a:gd name="T11" fmla="*/ 2147483647 h 2696"/>
              <a:gd name="T12" fmla="*/ 2147483647 w 2400"/>
              <a:gd name="T13" fmla="*/ 2147483647 h 2696"/>
              <a:gd name="T14" fmla="*/ 0 60000 65536"/>
              <a:gd name="T15" fmla="*/ 0 60000 65536"/>
              <a:gd name="T16" fmla="*/ 0 60000 65536"/>
              <a:gd name="T17" fmla="*/ 0 60000 65536"/>
              <a:gd name="T18" fmla="*/ 0 60000 65536"/>
              <a:gd name="T19" fmla="*/ 0 60000 65536"/>
              <a:gd name="T20" fmla="*/ 0 60000 65536"/>
              <a:gd name="T21" fmla="*/ 0 w 2400"/>
              <a:gd name="T22" fmla="*/ 0 h 2696"/>
              <a:gd name="T23" fmla="*/ 2400 w 2400"/>
              <a:gd name="T24" fmla="*/ 2696 h 26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0" h="2696">
                <a:moveTo>
                  <a:pt x="0" y="2696"/>
                </a:moveTo>
                <a:cubicBezTo>
                  <a:pt x="144" y="2556"/>
                  <a:pt x="288" y="2416"/>
                  <a:pt x="432" y="2216"/>
                </a:cubicBezTo>
                <a:cubicBezTo>
                  <a:pt x="576" y="2016"/>
                  <a:pt x="744" y="1720"/>
                  <a:pt x="864" y="1496"/>
                </a:cubicBezTo>
                <a:cubicBezTo>
                  <a:pt x="984" y="1272"/>
                  <a:pt x="1024" y="1064"/>
                  <a:pt x="1152" y="872"/>
                </a:cubicBezTo>
                <a:cubicBezTo>
                  <a:pt x="1280" y="680"/>
                  <a:pt x="1464" y="480"/>
                  <a:pt x="1632" y="344"/>
                </a:cubicBezTo>
                <a:cubicBezTo>
                  <a:pt x="1800" y="208"/>
                  <a:pt x="2032" y="112"/>
                  <a:pt x="2160" y="56"/>
                </a:cubicBezTo>
                <a:cubicBezTo>
                  <a:pt x="2288" y="0"/>
                  <a:pt x="2344" y="4"/>
                  <a:pt x="2400" y="8"/>
                </a:cubicBezTo>
              </a:path>
            </a:pathLst>
          </a:custGeom>
          <a:noFill/>
          <a:ln w="38100">
            <a:solidFill>
              <a:srgbClr val="008995"/>
            </a:solidFill>
            <a:round/>
            <a:headEnd/>
            <a:tailEnd/>
          </a:ln>
        </p:spPr>
        <p:txBody>
          <a:bodyPr/>
          <a:lstStyle/>
          <a:p>
            <a:endParaRPr lang="en-US"/>
          </a:p>
        </p:txBody>
      </p:sp>
      <p:sp>
        <p:nvSpPr>
          <p:cNvPr id="13" name="Text Box 13"/>
          <p:cNvSpPr txBox="1">
            <a:spLocks noChangeArrowheads="1"/>
          </p:cNvSpPr>
          <p:nvPr/>
        </p:nvSpPr>
        <p:spPr bwMode="auto">
          <a:xfrm>
            <a:off x="4309823" y="5383944"/>
            <a:ext cx="2495550" cy="366712"/>
          </a:xfrm>
          <a:prstGeom prst="rect">
            <a:avLst/>
          </a:prstGeom>
          <a:noFill/>
          <a:ln w="9525">
            <a:noFill/>
            <a:miter lim="800000"/>
            <a:headEnd/>
            <a:tailEnd/>
          </a:ln>
        </p:spPr>
        <p:txBody>
          <a:bodyPr wrap="none">
            <a:spAutoFit/>
          </a:bodyPr>
          <a:lstStyle/>
          <a:p>
            <a:pPr eaLnBrk="1" hangingPunct="1"/>
            <a:r>
              <a:rPr lang="en-US" dirty="0">
                <a:latin typeface="Arial" charset="0"/>
              </a:rPr>
              <a:t>Antagonist: Naltrexone</a:t>
            </a:r>
          </a:p>
        </p:txBody>
      </p:sp>
      <p:sp>
        <p:nvSpPr>
          <p:cNvPr id="14" name="Text Box 14"/>
          <p:cNvSpPr txBox="1">
            <a:spLocks noChangeArrowheads="1"/>
          </p:cNvSpPr>
          <p:nvPr/>
        </p:nvSpPr>
        <p:spPr bwMode="auto">
          <a:xfrm>
            <a:off x="4020898" y="3997520"/>
            <a:ext cx="3282950" cy="366713"/>
          </a:xfrm>
          <a:prstGeom prst="rect">
            <a:avLst/>
          </a:prstGeom>
          <a:noFill/>
          <a:ln w="9525">
            <a:noFill/>
            <a:miter lim="800000"/>
            <a:headEnd/>
            <a:tailEnd/>
          </a:ln>
        </p:spPr>
        <p:txBody>
          <a:bodyPr wrap="none">
            <a:spAutoFit/>
          </a:bodyPr>
          <a:lstStyle/>
          <a:p>
            <a:pPr eaLnBrk="1" hangingPunct="1"/>
            <a:r>
              <a:rPr lang="en-US" dirty="0">
                <a:latin typeface="Arial" charset="0"/>
              </a:rPr>
              <a:t>Partial Agonist: Buprenorphine</a:t>
            </a:r>
          </a:p>
        </p:txBody>
      </p:sp>
      <p:sp>
        <p:nvSpPr>
          <p:cNvPr id="15" name="Line 18"/>
          <p:cNvSpPr>
            <a:spLocks noChangeShapeType="1"/>
          </p:cNvSpPr>
          <p:nvPr/>
        </p:nvSpPr>
        <p:spPr bwMode="auto">
          <a:xfrm>
            <a:off x="1364336" y="2789128"/>
            <a:ext cx="4419600" cy="0"/>
          </a:xfrm>
          <a:prstGeom prst="line">
            <a:avLst/>
          </a:prstGeom>
          <a:noFill/>
          <a:ln w="9525">
            <a:solidFill>
              <a:srgbClr val="BA0C2F"/>
            </a:solidFill>
            <a:round/>
            <a:headEnd/>
            <a:tailEnd/>
          </a:ln>
        </p:spPr>
        <p:txBody>
          <a:bodyPr/>
          <a:lstStyle/>
          <a:p>
            <a:endParaRPr lang="en-US"/>
          </a:p>
        </p:txBody>
      </p:sp>
      <p:sp>
        <p:nvSpPr>
          <p:cNvPr id="16" name="Text Box 19"/>
          <p:cNvSpPr txBox="1">
            <a:spLocks noChangeArrowheads="1"/>
          </p:cNvSpPr>
          <p:nvPr/>
        </p:nvSpPr>
        <p:spPr bwMode="auto">
          <a:xfrm>
            <a:off x="1642823" y="2439878"/>
            <a:ext cx="3083408" cy="369332"/>
          </a:xfrm>
          <a:prstGeom prst="rect">
            <a:avLst/>
          </a:prstGeom>
          <a:noFill/>
          <a:ln w="9525">
            <a:noFill/>
            <a:miter lim="800000"/>
            <a:headEnd/>
            <a:tailEnd/>
          </a:ln>
        </p:spPr>
        <p:txBody>
          <a:bodyPr wrap="none">
            <a:spAutoFit/>
          </a:bodyPr>
          <a:lstStyle/>
          <a:p>
            <a:r>
              <a:rPr lang="en-US" dirty="0"/>
              <a:t>Respiratory suppression, death</a:t>
            </a:r>
          </a:p>
        </p:txBody>
      </p:sp>
      <p:sp>
        <p:nvSpPr>
          <p:cNvPr id="17" name="Freeform 20"/>
          <p:cNvSpPr>
            <a:spLocks/>
          </p:cNvSpPr>
          <p:nvPr/>
        </p:nvSpPr>
        <p:spPr bwMode="auto">
          <a:xfrm>
            <a:off x="2215536" y="4410289"/>
            <a:ext cx="5613400" cy="1549400"/>
          </a:xfrm>
          <a:custGeom>
            <a:avLst/>
            <a:gdLst>
              <a:gd name="T0" fmla="*/ 0 w 3536"/>
              <a:gd name="T1" fmla="*/ 2147483647 h 976"/>
              <a:gd name="T2" fmla="*/ 2147483647 w 3536"/>
              <a:gd name="T3" fmla="*/ 2147483647 h 976"/>
              <a:gd name="T4" fmla="*/ 2147483647 w 3536"/>
              <a:gd name="T5" fmla="*/ 2147483647 h 976"/>
              <a:gd name="T6" fmla="*/ 2147483647 w 3536"/>
              <a:gd name="T7" fmla="*/ 2147483647 h 976"/>
              <a:gd name="T8" fmla="*/ 2147483647 w 3536"/>
              <a:gd name="T9" fmla="*/ 2147483647 h 976"/>
              <a:gd name="T10" fmla="*/ 2147483647 w 3536"/>
              <a:gd name="T11" fmla="*/ 2147483647 h 976"/>
              <a:gd name="T12" fmla="*/ 0 60000 65536"/>
              <a:gd name="T13" fmla="*/ 0 60000 65536"/>
              <a:gd name="T14" fmla="*/ 0 60000 65536"/>
              <a:gd name="T15" fmla="*/ 0 60000 65536"/>
              <a:gd name="T16" fmla="*/ 0 60000 65536"/>
              <a:gd name="T17" fmla="*/ 0 60000 65536"/>
              <a:gd name="T18" fmla="*/ 0 w 3536"/>
              <a:gd name="T19" fmla="*/ 0 h 976"/>
              <a:gd name="T20" fmla="*/ 3536 w 3536"/>
              <a:gd name="T21" fmla="*/ 976 h 976"/>
            </a:gdLst>
            <a:ahLst/>
            <a:cxnLst>
              <a:cxn ang="T12">
                <a:pos x="T0" y="T1"/>
              </a:cxn>
              <a:cxn ang="T13">
                <a:pos x="T2" y="T3"/>
              </a:cxn>
              <a:cxn ang="T14">
                <a:pos x="T4" y="T5"/>
              </a:cxn>
              <a:cxn ang="T15">
                <a:pos x="T6" y="T7"/>
              </a:cxn>
              <a:cxn ang="T16">
                <a:pos x="T8" y="T9"/>
              </a:cxn>
              <a:cxn ang="T17">
                <a:pos x="T10" y="T11"/>
              </a:cxn>
            </a:cxnLst>
            <a:rect l="T18" t="T19" r="T20" b="T21"/>
            <a:pathLst>
              <a:path w="3536" h="976">
                <a:moveTo>
                  <a:pt x="0" y="976"/>
                </a:moveTo>
                <a:cubicBezTo>
                  <a:pt x="312" y="736"/>
                  <a:pt x="624" y="496"/>
                  <a:pt x="816" y="352"/>
                </a:cubicBezTo>
                <a:cubicBezTo>
                  <a:pt x="1008" y="208"/>
                  <a:pt x="1000" y="168"/>
                  <a:pt x="1152" y="112"/>
                </a:cubicBezTo>
                <a:cubicBezTo>
                  <a:pt x="1304" y="56"/>
                  <a:pt x="1376" y="32"/>
                  <a:pt x="1728" y="16"/>
                </a:cubicBezTo>
                <a:cubicBezTo>
                  <a:pt x="2080" y="0"/>
                  <a:pt x="2992" y="16"/>
                  <a:pt x="3264" y="16"/>
                </a:cubicBezTo>
                <a:cubicBezTo>
                  <a:pt x="3536" y="16"/>
                  <a:pt x="3448" y="16"/>
                  <a:pt x="3360" y="16"/>
                </a:cubicBezTo>
              </a:path>
            </a:pathLst>
          </a:custGeom>
          <a:noFill/>
          <a:ln w="38100">
            <a:solidFill>
              <a:srgbClr val="C05131"/>
            </a:solidFill>
            <a:round/>
            <a:headEnd/>
            <a:tailEnd/>
          </a:ln>
        </p:spPr>
        <p:txBody>
          <a:bodyPr/>
          <a:lstStyle/>
          <a:p>
            <a:endParaRPr lang="en-US"/>
          </a:p>
        </p:txBody>
      </p:sp>
      <p:sp>
        <p:nvSpPr>
          <p:cNvPr id="18" name="Line 11"/>
          <p:cNvSpPr>
            <a:spLocks noChangeShapeType="1"/>
          </p:cNvSpPr>
          <p:nvPr/>
        </p:nvSpPr>
        <p:spPr bwMode="auto">
          <a:xfrm>
            <a:off x="1354941" y="5771763"/>
            <a:ext cx="5029200" cy="0"/>
          </a:xfrm>
          <a:prstGeom prst="line">
            <a:avLst/>
          </a:prstGeom>
          <a:noFill/>
          <a:ln w="28575">
            <a:solidFill>
              <a:srgbClr val="ED8B00"/>
            </a:solidFill>
            <a:round/>
            <a:headEnd/>
            <a:tailEnd/>
          </a:ln>
        </p:spPr>
        <p:txBody>
          <a:bodyPr/>
          <a:lstStyle/>
          <a:p>
            <a:endParaRPr lang="en-US"/>
          </a:p>
        </p:txBody>
      </p:sp>
      <p:sp>
        <p:nvSpPr>
          <p:cNvPr id="19" name="Text Box 15"/>
          <p:cNvSpPr txBox="1">
            <a:spLocks noChangeArrowheads="1"/>
          </p:cNvSpPr>
          <p:nvPr/>
        </p:nvSpPr>
        <p:spPr bwMode="auto">
          <a:xfrm>
            <a:off x="7828936" y="2373926"/>
            <a:ext cx="2279650" cy="641350"/>
          </a:xfrm>
          <a:prstGeom prst="rect">
            <a:avLst/>
          </a:prstGeom>
          <a:noFill/>
          <a:ln w="9525">
            <a:noFill/>
            <a:miter lim="800000"/>
            <a:headEnd/>
            <a:tailEnd/>
          </a:ln>
        </p:spPr>
        <p:txBody>
          <a:bodyPr wrap="none">
            <a:spAutoFit/>
          </a:bodyPr>
          <a:lstStyle/>
          <a:p>
            <a:pPr eaLnBrk="1" hangingPunct="1"/>
            <a:r>
              <a:rPr lang="en-US" dirty="0">
                <a:latin typeface="Arial" charset="0"/>
              </a:rPr>
              <a:t>Agonist: Methadone,</a:t>
            </a:r>
          </a:p>
          <a:p>
            <a:pPr eaLnBrk="1" hangingPunct="1"/>
            <a:r>
              <a:rPr lang="en-US" dirty="0">
                <a:latin typeface="Arial" charset="0"/>
              </a:rPr>
              <a:t>              Heroin, etc.</a:t>
            </a:r>
          </a:p>
        </p:txBody>
      </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417" y="172276"/>
            <a:ext cx="1517976" cy="99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txBox="1">
            <a:spLocks noChangeArrowheads="1"/>
          </p:cNvSpPr>
          <p:nvPr/>
        </p:nvSpPr>
        <p:spPr>
          <a:xfrm>
            <a:off x="2707905" y="292345"/>
            <a:ext cx="6323361" cy="7521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4800" dirty="0" smtClean="0">
                <a:latin typeface="Cambria" panose="02040503050406030204" pitchFamily="18" charset="0"/>
              </a:rPr>
              <a:t>Trial of Buprenorphine</a:t>
            </a:r>
          </a:p>
        </p:txBody>
      </p:sp>
      <p:sp>
        <p:nvSpPr>
          <p:cNvPr id="6" name="Rectangle 8"/>
          <p:cNvSpPr>
            <a:spLocks noGrp="1" noChangeArrowheads="1"/>
          </p:cNvSpPr>
          <p:nvPr>
            <p:ph type="body" sz="half" idx="4294967295"/>
          </p:nvPr>
        </p:nvSpPr>
        <p:spPr>
          <a:xfrm>
            <a:off x="267562" y="1598918"/>
            <a:ext cx="3695700" cy="4114800"/>
          </a:xfrm>
          <a:prstGeom prst="rect">
            <a:avLst/>
          </a:prstGeom>
        </p:spPr>
        <p:txBody>
          <a:bodyPr/>
          <a:lstStyle/>
          <a:p>
            <a:pPr eaLnBrk="1" hangingPunct="1">
              <a:defRPr/>
            </a:pPr>
            <a:r>
              <a:rPr lang="en-US" dirty="0">
                <a:latin typeface="Calibri" panose="020F0502020204030204" pitchFamily="34" charset="0"/>
                <a:cs typeface="Calibri" panose="020F0502020204030204" pitchFamily="34" charset="0"/>
              </a:rPr>
              <a:t>40 </a:t>
            </a:r>
            <a:r>
              <a:rPr lang="en-US" dirty="0" smtClean="0">
                <a:latin typeface="Calibri" panose="020F0502020204030204" pitchFamily="34" charset="0"/>
                <a:cs typeface="Calibri" panose="020F0502020204030204" pitchFamily="34" charset="0"/>
              </a:rPr>
              <a:t>people addicted to heroin  </a:t>
            </a:r>
            <a:endParaRPr lang="en-US" dirty="0">
              <a:latin typeface="Calibri" panose="020F0502020204030204" pitchFamily="34" charset="0"/>
              <a:cs typeface="Calibri" panose="020F0502020204030204" pitchFamily="34" charset="0"/>
            </a:endParaRPr>
          </a:p>
          <a:p>
            <a:pPr eaLnBrk="1" hangingPunct="1">
              <a:defRPr/>
            </a:pPr>
            <a:r>
              <a:rPr lang="en-US" dirty="0">
                <a:latin typeface="Calibri" panose="020F0502020204030204" pitchFamily="34" charset="0"/>
                <a:cs typeface="Calibri" panose="020F0502020204030204" pitchFamily="34" charset="0"/>
              </a:rPr>
              <a:t>Buprenorphine </a:t>
            </a:r>
            <a:r>
              <a:rPr lang="en-US" dirty="0" smtClean="0">
                <a:latin typeface="Calibri" panose="020F0502020204030204" pitchFamily="34" charset="0"/>
                <a:cs typeface="Calibri" panose="020F0502020204030204" pitchFamily="34" charset="0"/>
              </a:rPr>
              <a:t>16 mg/day  </a:t>
            </a:r>
            <a:r>
              <a:rPr lang="en-US" dirty="0">
                <a:latin typeface="Calibri" panose="020F0502020204030204" pitchFamily="34" charset="0"/>
                <a:cs typeface="Calibri" panose="020F0502020204030204" pitchFamily="34" charset="0"/>
              </a:rPr>
              <a:t>vs </a:t>
            </a:r>
          </a:p>
          <a:p>
            <a:pPr eaLnBrk="1" hangingPunct="1">
              <a:buFont typeface="Wingdings" pitchFamily="2" charset="2"/>
              <a:buNone/>
              <a:defRPr/>
            </a:pPr>
            <a:r>
              <a:rPr lang="en-US" dirty="0">
                <a:latin typeface="Calibri" panose="020F0502020204030204" pitchFamily="34" charset="0"/>
                <a:cs typeface="Calibri" panose="020F0502020204030204" pitchFamily="34" charset="0"/>
              </a:rPr>
              <a:t>	taper + placebo</a:t>
            </a:r>
          </a:p>
          <a:p>
            <a:pPr eaLnBrk="1" hangingPunct="1">
              <a:defRPr/>
            </a:pPr>
            <a:r>
              <a:rPr lang="en-US" dirty="0">
                <a:latin typeface="Calibri" panose="020F0502020204030204" pitchFamily="34" charset="0"/>
                <a:cs typeface="Calibri" panose="020F0502020204030204" pitchFamily="34" charset="0"/>
              </a:rPr>
              <a:t>All received </a:t>
            </a:r>
            <a:r>
              <a:rPr lang="en-US" dirty="0" err="1" smtClean="0">
                <a:latin typeface="Calibri" panose="020F0502020204030204" pitchFamily="34" charset="0"/>
                <a:cs typeface="Calibri" panose="020F0502020204030204" pitchFamily="34" charset="0"/>
              </a:rPr>
              <a:t>indiv</a:t>
            </a:r>
            <a:r>
              <a:rPr lang="en-US" dirty="0" smtClean="0">
                <a:latin typeface="Calibri" panose="020F0502020204030204" pitchFamily="34" charset="0"/>
                <a:cs typeface="Calibri" panose="020F0502020204030204" pitchFamily="34" charset="0"/>
              </a:rPr>
              <a:t> counseling + therapy groups</a:t>
            </a:r>
            <a:endParaRPr lang="en-US" dirty="0">
              <a:latin typeface="Calibri" panose="020F0502020204030204" pitchFamily="34" charset="0"/>
              <a:cs typeface="Calibri" panose="020F0502020204030204" pitchFamily="34" charset="0"/>
            </a:endParaRPr>
          </a:p>
          <a:p>
            <a:pPr eaLnBrk="1" hangingPunct="1">
              <a:defRPr/>
            </a:pPr>
            <a:r>
              <a:rPr lang="en-US" dirty="0">
                <a:latin typeface="Calibri" panose="020F0502020204030204" pitchFamily="34" charset="0"/>
                <a:cs typeface="Calibri" panose="020F0502020204030204" pitchFamily="34" charset="0"/>
              </a:rPr>
              <a:t>Followed for 1 year</a:t>
            </a:r>
          </a:p>
        </p:txBody>
      </p:sp>
      <p:graphicFrame>
        <p:nvGraphicFramePr>
          <p:cNvPr id="2" name="Table 1"/>
          <p:cNvGraphicFramePr>
            <a:graphicFrameLocks noGrp="1"/>
          </p:cNvGraphicFramePr>
          <p:nvPr>
            <p:extLst>
              <p:ext uri="{D42A27DB-BD31-4B8C-83A1-F6EECF244321}">
                <p14:modId xmlns:p14="http://schemas.microsoft.com/office/powerpoint/2010/main" val="3551717623"/>
              </p:ext>
            </p:extLst>
          </p:nvPr>
        </p:nvGraphicFramePr>
        <p:xfrm>
          <a:off x="4096011" y="1712890"/>
          <a:ext cx="5874707" cy="3648249"/>
        </p:xfrm>
        <a:graphic>
          <a:graphicData uri="http://schemas.openxmlformats.org/drawingml/2006/table">
            <a:tbl>
              <a:tblPr/>
              <a:tblGrid>
                <a:gridCol w="2029216">
                  <a:extLst>
                    <a:ext uri="{9D8B030D-6E8A-4147-A177-3AD203B41FA5}">
                      <a16:colId xmlns:a16="http://schemas.microsoft.com/office/drawing/2014/main" val="1702772805"/>
                    </a:ext>
                  </a:extLst>
                </a:gridCol>
                <a:gridCol w="2062097">
                  <a:extLst>
                    <a:ext uri="{9D8B030D-6E8A-4147-A177-3AD203B41FA5}">
                      <a16:colId xmlns:a16="http://schemas.microsoft.com/office/drawing/2014/main" val="1862228573"/>
                    </a:ext>
                  </a:extLst>
                </a:gridCol>
                <a:gridCol w="1783394">
                  <a:extLst>
                    <a:ext uri="{9D8B030D-6E8A-4147-A177-3AD203B41FA5}">
                      <a16:colId xmlns:a16="http://schemas.microsoft.com/office/drawing/2014/main" val="1030674588"/>
                    </a:ext>
                  </a:extLst>
                </a:gridCol>
              </a:tblGrid>
              <a:tr h="117809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194192" marR="1941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Buprenorphine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16 mg per day</a:t>
                      </a:r>
                    </a:p>
                  </a:txBody>
                  <a:tcPr marL="194192" marR="1941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Placebo</a:t>
                      </a:r>
                    </a:p>
                  </a:txBody>
                  <a:tcPr marL="194192" marR="1941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3194505"/>
                  </a:ext>
                </a:extLst>
              </a:tr>
              <a:tr h="134639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Retained at</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1 </a:t>
                      </a: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yr</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194192" marR="1941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75%</a:t>
                      </a:r>
                    </a:p>
                  </a:txBody>
                  <a:tcPr marL="194192" marR="19419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0</a:t>
                      </a:r>
                    </a:p>
                  </a:txBody>
                  <a:tcPr marL="194192" marR="19419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42104211"/>
                  </a:ext>
                </a:extLst>
              </a:tr>
              <a:tr h="112375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died</a:t>
                      </a:r>
                    </a:p>
                  </a:txBody>
                  <a:tcPr marL="194192" marR="1941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0</a:t>
                      </a:r>
                    </a:p>
                  </a:txBody>
                  <a:tcPr marL="194192" marR="19419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20%</a:t>
                      </a:r>
                    </a:p>
                  </a:txBody>
                  <a:tcPr marL="194192" marR="19419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81681567"/>
                  </a:ext>
                </a:extLst>
              </a:tr>
            </a:tbl>
          </a:graphicData>
        </a:graphic>
      </p:graphicFrame>
      <p:sp>
        <p:nvSpPr>
          <p:cNvPr id="8" name="Text Box 10"/>
          <p:cNvSpPr txBox="1">
            <a:spLocks noChangeArrowheads="1"/>
          </p:cNvSpPr>
          <p:nvPr/>
        </p:nvSpPr>
        <p:spPr bwMode="auto">
          <a:xfrm>
            <a:off x="7649570" y="6254848"/>
            <a:ext cx="2321148" cy="338554"/>
          </a:xfrm>
          <a:prstGeom prst="rect">
            <a:avLst/>
          </a:prstGeom>
          <a:noFill/>
          <a:ln w="19050">
            <a:solidFill>
              <a:schemeClr val="tx1"/>
            </a:solidFill>
            <a:miter lim="800000"/>
            <a:headEnd/>
            <a:tailEnd/>
          </a:ln>
        </p:spPr>
        <p:txBody>
          <a:bodyPr wrap="none">
            <a:spAutoFit/>
          </a:bodyPr>
          <a:lstStyle/>
          <a:p>
            <a:r>
              <a:rPr lang="en-US" sz="1600" dirty="0" err="1">
                <a:latin typeface="Cambria" panose="02040503050406030204" pitchFamily="18" charset="0"/>
              </a:rPr>
              <a:t>Kakko</a:t>
            </a:r>
            <a:r>
              <a:rPr lang="en-US" sz="1600" dirty="0">
                <a:latin typeface="Cambria" panose="02040503050406030204" pitchFamily="18" charset="0"/>
              </a:rPr>
              <a:t> et al, Lancet 2003</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417" y="172276"/>
            <a:ext cx="1517976" cy="99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584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1076" y="943686"/>
            <a:ext cx="8994710" cy="591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3"/>
          <p:cNvSpPr txBox="1">
            <a:spLocks noChangeArrowheads="1"/>
          </p:cNvSpPr>
          <p:nvPr/>
        </p:nvSpPr>
        <p:spPr bwMode="auto">
          <a:xfrm>
            <a:off x="8270515" y="6489700"/>
            <a:ext cx="2066400" cy="338554"/>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600" dirty="0">
                <a:latin typeface="Cambria" panose="02040503050406030204" pitchFamily="18" charset="0"/>
              </a:rPr>
              <a:t>Schwartz, AJPH, 2012</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17" y="172276"/>
            <a:ext cx="1517976" cy="99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80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877859" y="252392"/>
            <a:ext cx="8493691" cy="887478"/>
          </a:xfrm>
        </p:spPr>
        <p:txBody>
          <a:bodyPr/>
          <a:lstStyle/>
          <a:p>
            <a:pPr algn="ctr">
              <a:defRPr/>
            </a:pPr>
            <a:r>
              <a:rPr lang="en-US" altLang="en-US" sz="4800" dirty="0" smtClean="0">
                <a:latin typeface="Cambria" panose="02040503050406030204" pitchFamily="18" charset="0"/>
              </a:rPr>
              <a:t>Buprenorphine in Primary </a:t>
            </a:r>
            <a:r>
              <a:rPr lang="en-US" altLang="en-US" sz="4800" dirty="0">
                <a:latin typeface="Cambria" panose="02040503050406030204" pitchFamily="18" charset="0"/>
              </a:rPr>
              <a:t>C</a:t>
            </a:r>
            <a:r>
              <a:rPr lang="en-US" altLang="en-US" sz="4800" dirty="0" smtClean="0">
                <a:latin typeface="Cambria" panose="02040503050406030204" pitchFamily="18" charset="0"/>
              </a:rPr>
              <a:t>are</a:t>
            </a:r>
            <a:endParaRPr lang="en-US" altLang="en-US" sz="4800" dirty="0">
              <a:latin typeface="Cambria" panose="02040503050406030204" pitchFamily="18" charset="0"/>
            </a:endParaRPr>
          </a:p>
        </p:txBody>
      </p:sp>
      <p:sp>
        <p:nvSpPr>
          <p:cNvPr id="8" name="Content Placeholder 1"/>
          <p:cNvSpPr>
            <a:spLocks noGrp="1"/>
          </p:cNvSpPr>
          <p:nvPr>
            <p:ph idx="1"/>
          </p:nvPr>
        </p:nvSpPr>
        <p:spPr>
          <a:xfrm>
            <a:off x="437367" y="1679072"/>
            <a:ext cx="9796397" cy="4775591"/>
          </a:xfrm>
        </p:spPr>
        <p:txBody>
          <a:bodyPr>
            <a:normAutofit/>
          </a:bodyPr>
          <a:lstStyle/>
          <a:p>
            <a:r>
              <a:rPr lang="en-US" dirty="0"/>
              <a:t>Not widely used in primary care</a:t>
            </a:r>
          </a:p>
          <a:p>
            <a:r>
              <a:rPr lang="en-US" dirty="0"/>
              <a:t>Most prescribers treat few patients, so poor access</a:t>
            </a:r>
          </a:p>
          <a:p>
            <a:r>
              <a:rPr lang="en-US" dirty="0"/>
              <a:t>Barriers in primary care include:</a:t>
            </a:r>
          </a:p>
          <a:p>
            <a:pPr lvl="1"/>
            <a:r>
              <a:rPr lang="en-US" dirty="0"/>
              <a:t>Urgency of scheduling</a:t>
            </a:r>
          </a:p>
          <a:p>
            <a:pPr lvl="1"/>
            <a:r>
              <a:rPr lang="en-US" dirty="0"/>
              <a:t>Induction visit and frequent early follow </a:t>
            </a:r>
            <a:r>
              <a:rPr lang="en-US" dirty="0" smtClean="0"/>
              <a:t>up (consider home induction)</a:t>
            </a:r>
            <a:endParaRPr lang="en-US" dirty="0"/>
          </a:p>
          <a:p>
            <a:pPr lvl="1"/>
            <a:r>
              <a:rPr lang="en-US" dirty="0"/>
              <a:t>Urine testing and prescription logistics</a:t>
            </a:r>
          </a:p>
          <a:p>
            <a:pPr lvl="1"/>
            <a:r>
              <a:rPr lang="en-US" dirty="0"/>
              <a:t>Linkages to psychosocial services</a:t>
            </a:r>
          </a:p>
          <a:p>
            <a:pPr lvl="1"/>
            <a:r>
              <a:rPr lang="en-US" dirty="0"/>
              <a:t>Difficult decisions about when to stop or refer</a:t>
            </a:r>
          </a:p>
          <a:p>
            <a:r>
              <a:rPr lang="en-US" dirty="0"/>
              <a:t>Some physicians restrict prescribing to patients </a:t>
            </a:r>
            <a:r>
              <a:rPr lang="en-US" dirty="0" smtClean="0"/>
              <a:t>who were already in </a:t>
            </a:r>
            <a:r>
              <a:rPr lang="en-US" dirty="0"/>
              <a:t>their own practice</a:t>
            </a:r>
          </a:p>
          <a:p>
            <a:endParaRPr lang="en-US" dirty="0" smtClean="0"/>
          </a:p>
          <a:p>
            <a:endParaRPr lang="en-US" dirty="0" smtClean="0"/>
          </a:p>
          <a:p>
            <a:endParaRPr lang="en-US" dirty="0" smtClean="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417" y="172276"/>
            <a:ext cx="1517976" cy="99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555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078277" y="289970"/>
            <a:ext cx="8606424" cy="1000212"/>
          </a:xfrm>
        </p:spPr>
        <p:txBody>
          <a:bodyPr/>
          <a:lstStyle/>
          <a:p>
            <a:pPr>
              <a:defRPr/>
            </a:pPr>
            <a:r>
              <a:rPr lang="en-US" altLang="en-US" sz="4800" dirty="0" smtClean="0">
                <a:latin typeface="Cambria" panose="02040503050406030204" pitchFamily="18" charset="0"/>
              </a:rPr>
              <a:t>Buprenorphine in Primary </a:t>
            </a:r>
            <a:r>
              <a:rPr lang="en-US" altLang="en-US" sz="4800" dirty="0">
                <a:latin typeface="Cambria" panose="02040503050406030204" pitchFamily="18" charset="0"/>
              </a:rPr>
              <a:t>C</a:t>
            </a:r>
            <a:r>
              <a:rPr lang="en-US" altLang="en-US" sz="4800" dirty="0" smtClean="0">
                <a:latin typeface="Cambria" panose="02040503050406030204" pitchFamily="18" charset="0"/>
              </a:rPr>
              <a:t>are</a:t>
            </a:r>
            <a:endParaRPr lang="en-US" altLang="en-US" sz="4800" dirty="0">
              <a:latin typeface="Cambria" panose="02040503050406030204" pitchFamily="18" charset="0"/>
            </a:endParaRPr>
          </a:p>
        </p:txBody>
      </p:sp>
      <p:sp>
        <p:nvSpPr>
          <p:cNvPr id="5" name="Content Placeholder 1"/>
          <p:cNvSpPr txBox="1">
            <a:spLocks/>
          </p:cNvSpPr>
          <p:nvPr/>
        </p:nvSpPr>
        <p:spPr>
          <a:xfrm>
            <a:off x="462419" y="1564501"/>
            <a:ext cx="9683664" cy="4660933"/>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dirty="0"/>
              <a:t>Advantages of buprenorphine in primary care:</a:t>
            </a:r>
          </a:p>
          <a:p>
            <a:pPr lvl="1"/>
            <a:r>
              <a:rPr lang="en-US" sz="2800" dirty="0" smtClean="0"/>
              <a:t>Setting built for chronic disease management</a:t>
            </a:r>
          </a:p>
          <a:p>
            <a:pPr lvl="1"/>
            <a:r>
              <a:rPr lang="en-US" sz="2800" dirty="0" smtClean="0"/>
              <a:t>Reduces the stigma of addiction treatment</a:t>
            </a:r>
          </a:p>
          <a:p>
            <a:pPr lvl="1"/>
            <a:r>
              <a:rPr lang="en-US" sz="2800" dirty="0" smtClean="0"/>
              <a:t>Reduced contact with active drug users</a:t>
            </a:r>
          </a:p>
          <a:p>
            <a:pPr lvl="1"/>
            <a:r>
              <a:rPr lang="en-US" sz="2800" dirty="0" smtClean="0"/>
              <a:t>Facilitates management of mental health and medical co-morbidities and preventive care</a:t>
            </a:r>
          </a:p>
          <a:p>
            <a:pPr lvl="1"/>
            <a:r>
              <a:rPr lang="en-US" sz="2800" dirty="0" smtClean="0"/>
              <a:t>Important tool when problems arise during chronic opioid therapy</a:t>
            </a:r>
          </a:p>
          <a:p>
            <a:pPr lvl="1"/>
            <a:r>
              <a:rPr lang="en-US" sz="2800" dirty="0" smtClean="0"/>
              <a:t>Public health benefit: increases local access to lifesaving care</a:t>
            </a:r>
          </a:p>
          <a:p>
            <a:r>
              <a:rPr lang="en-US" sz="3200" dirty="0"/>
              <a:t>Highly gratifying form of treatment!</a:t>
            </a:r>
          </a:p>
          <a:p>
            <a:endParaRPr lang="en-US" dirty="0" smtClean="0"/>
          </a:p>
          <a:p>
            <a:endParaRPr lang="en-US" dirty="0" smtClean="0"/>
          </a:p>
          <a:p>
            <a:endParaRPr lang="en-US" dirty="0" smtClean="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417" y="172276"/>
            <a:ext cx="1517976" cy="99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808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072320" y="265144"/>
            <a:ext cx="9011131" cy="9375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4800" dirty="0" smtClean="0">
                <a:latin typeface="Cambria" panose="02040503050406030204" pitchFamily="18" charset="0"/>
              </a:rPr>
              <a:t>Emerging Models of Buprenorphine </a:t>
            </a:r>
            <a:r>
              <a:rPr lang="en-US" altLang="en-US" sz="4800" dirty="0">
                <a:latin typeface="Cambria" panose="02040503050406030204" pitchFamily="18" charset="0"/>
              </a:rPr>
              <a:t>C</a:t>
            </a:r>
            <a:r>
              <a:rPr lang="en-US" altLang="en-US" sz="4800" dirty="0" smtClean="0">
                <a:latin typeface="Cambria" panose="02040503050406030204" pitchFamily="18" charset="0"/>
              </a:rPr>
              <a:t>are</a:t>
            </a:r>
            <a:endParaRPr lang="en-US" altLang="en-US" sz="4800" dirty="0">
              <a:latin typeface="Cambria" panose="02040503050406030204" pitchFamily="18" charset="0"/>
            </a:endParaRPr>
          </a:p>
        </p:txBody>
      </p:sp>
      <p:sp>
        <p:nvSpPr>
          <p:cNvPr id="4" name="Content Placeholder 1"/>
          <p:cNvSpPr txBox="1">
            <a:spLocks/>
          </p:cNvSpPr>
          <p:nvPr/>
        </p:nvSpPr>
        <p:spPr>
          <a:xfrm>
            <a:off x="487471" y="2143544"/>
            <a:ext cx="9896606" cy="4584525"/>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Massachusetts Nurse Care Manager Model</a:t>
            </a:r>
          </a:p>
          <a:p>
            <a:pPr lvl="1"/>
            <a:r>
              <a:rPr lang="en-US" dirty="0" smtClean="0"/>
              <a:t>Full time RN and Program Manager can screen and assess, perform induction and follow closely</a:t>
            </a:r>
          </a:p>
          <a:p>
            <a:pPr lvl="1"/>
            <a:r>
              <a:rPr lang="en-US" dirty="0" smtClean="0"/>
              <a:t>Prescriber time leveraged</a:t>
            </a:r>
          </a:p>
          <a:p>
            <a:pPr lvl="1"/>
            <a:r>
              <a:rPr lang="en-US" dirty="0" smtClean="0"/>
              <a:t>Regular team meetings aid in decision-making</a:t>
            </a:r>
          </a:p>
          <a:p>
            <a:pPr lvl="1"/>
            <a:r>
              <a:rPr lang="en-US" dirty="0" smtClean="0"/>
              <a:t>Allows primary care practices to involve multiple prescribers</a:t>
            </a:r>
          </a:p>
          <a:p>
            <a:pPr lvl="1"/>
            <a:r>
              <a:rPr lang="en-US" dirty="0" smtClean="0"/>
              <a:t>RN can follow 100-125 patients</a:t>
            </a:r>
          </a:p>
          <a:p>
            <a:r>
              <a:rPr lang="en-US" dirty="0"/>
              <a:t>Hub and Spoke Model (Vermont)</a:t>
            </a:r>
          </a:p>
          <a:p>
            <a:pPr lvl="1"/>
            <a:r>
              <a:rPr lang="en-US" dirty="0" smtClean="0"/>
              <a:t>Centralized screening, assessment, stabilization</a:t>
            </a:r>
          </a:p>
          <a:p>
            <a:pPr lvl="1"/>
            <a:r>
              <a:rPr lang="en-US" dirty="0" smtClean="0"/>
              <a:t>Transfer to primary care sites for ongoing treatment</a:t>
            </a: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417" y="172276"/>
            <a:ext cx="1517976" cy="99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797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667000" y="277444"/>
            <a:ext cx="3637122" cy="862425"/>
          </a:xfrm>
        </p:spPr>
        <p:txBody>
          <a:bodyPr/>
          <a:lstStyle/>
          <a:p>
            <a:pPr>
              <a:defRPr/>
            </a:pPr>
            <a:r>
              <a:rPr lang="en-US" altLang="en-US" sz="4800" dirty="0" smtClean="0">
                <a:latin typeface="Cambria" panose="02040503050406030204" pitchFamily="18" charset="0"/>
              </a:rPr>
              <a:t>Naltrexone </a:t>
            </a:r>
            <a:endParaRPr lang="en-US" altLang="en-US" sz="4800" dirty="0">
              <a:latin typeface="Cambria" panose="02040503050406030204" pitchFamily="18" charset="0"/>
            </a:endParaRPr>
          </a:p>
        </p:txBody>
      </p:sp>
      <p:sp>
        <p:nvSpPr>
          <p:cNvPr id="12" name="Content Placeholder 1"/>
          <p:cNvSpPr>
            <a:spLocks noGrp="1"/>
          </p:cNvSpPr>
          <p:nvPr>
            <p:ph idx="1"/>
          </p:nvPr>
        </p:nvSpPr>
        <p:spPr>
          <a:xfrm>
            <a:off x="474945" y="1474896"/>
            <a:ext cx="9282830" cy="5138846"/>
          </a:xfrm>
        </p:spPr>
        <p:txBody>
          <a:bodyPr>
            <a:normAutofit/>
          </a:bodyPr>
          <a:lstStyle/>
          <a:p>
            <a:r>
              <a:rPr lang="en-US" dirty="0"/>
              <a:t>Opioid antagonist that blocks other opioids</a:t>
            </a:r>
          </a:p>
          <a:p>
            <a:r>
              <a:rPr lang="en-US" dirty="0"/>
              <a:t>Does not lead to physical </a:t>
            </a:r>
            <a:r>
              <a:rPr lang="en-US" dirty="0" smtClean="0"/>
              <a:t>dependence, or to withdrawal when stopped</a:t>
            </a:r>
            <a:endParaRPr lang="en-US" dirty="0"/>
          </a:p>
          <a:p>
            <a:r>
              <a:rPr lang="en-US" dirty="0"/>
              <a:t>Causes acute withdrawal in opioid-dependent patients</a:t>
            </a:r>
          </a:p>
          <a:p>
            <a:r>
              <a:rPr lang="en-US" dirty="0"/>
              <a:t>Can be used in office-based settings without added training</a:t>
            </a:r>
          </a:p>
          <a:p>
            <a:r>
              <a:rPr lang="en-US" dirty="0"/>
              <a:t>Effective in alcohol use disorder treatment</a:t>
            </a:r>
          </a:p>
          <a:p>
            <a:r>
              <a:rPr lang="en-US" dirty="0"/>
              <a:t>Two formulations available:</a:t>
            </a:r>
          </a:p>
          <a:p>
            <a:pPr lvl="1"/>
            <a:r>
              <a:rPr lang="en-US" dirty="0"/>
              <a:t>Oral </a:t>
            </a:r>
            <a:r>
              <a:rPr lang="en-US" dirty="0" err="1"/>
              <a:t>ReVia</a:t>
            </a:r>
            <a:r>
              <a:rPr lang="en-US" dirty="0"/>
              <a:t> 50 mg PO daily</a:t>
            </a:r>
          </a:p>
          <a:p>
            <a:pPr lvl="1"/>
            <a:r>
              <a:rPr lang="en-US" dirty="0"/>
              <a:t>Injectable </a:t>
            </a:r>
            <a:r>
              <a:rPr lang="en-US" dirty="0" err="1"/>
              <a:t>Vivitrol</a:t>
            </a:r>
            <a:r>
              <a:rPr lang="en-US" dirty="0"/>
              <a:t> 360 mg IM monthly</a:t>
            </a:r>
          </a:p>
          <a:p>
            <a:pPr marL="457200" lvl="1" indent="0">
              <a:buNone/>
            </a:pPr>
            <a:endParaRPr lang="en-US" sz="2000" dirty="0"/>
          </a:p>
          <a:p>
            <a:endParaRPr lang="en-US" sz="2400" dirty="0"/>
          </a:p>
          <a:p>
            <a:endParaRPr lang="en-US" dirty="0" smtClean="0"/>
          </a:p>
          <a:p>
            <a:pPr marL="0" indent="0">
              <a:buNone/>
            </a:pPr>
            <a:endParaRPr lang="en-US" dirty="0" smtClean="0"/>
          </a:p>
          <a:p>
            <a:endParaRPr lang="en-US" dirty="0" smtClean="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417" y="172276"/>
            <a:ext cx="1517976" cy="99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8237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803728" y="227909"/>
            <a:ext cx="8155488" cy="9626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4800" dirty="0" smtClean="0">
                <a:latin typeface="Cambria" panose="02040503050406030204" pitchFamily="18" charset="0"/>
              </a:rPr>
              <a:t>Naltrexone for Opioid Use Disorder</a:t>
            </a:r>
            <a:endParaRPr lang="en-US" altLang="en-US" sz="4800" dirty="0">
              <a:latin typeface="Cambria" panose="02040503050406030204" pitchFamily="18" charset="0"/>
            </a:endParaRPr>
          </a:p>
        </p:txBody>
      </p:sp>
      <p:sp>
        <p:nvSpPr>
          <p:cNvPr id="4" name="Content Placeholder 1"/>
          <p:cNvSpPr txBox="1">
            <a:spLocks/>
          </p:cNvSpPr>
          <p:nvPr/>
        </p:nvSpPr>
        <p:spPr>
          <a:xfrm>
            <a:off x="445908" y="1791920"/>
            <a:ext cx="9708714" cy="489697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Requires opioid abstinence prior to initiation, a major barrier since most treatment-seeking patients are actively using opioids</a:t>
            </a:r>
          </a:p>
          <a:p>
            <a:r>
              <a:rPr lang="en-US" dirty="0" smtClean="0"/>
              <a:t>Difficult to compare with methadone or buprenorphine (trial underway)</a:t>
            </a:r>
          </a:p>
          <a:p>
            <a:r>
              <a:rPr lang="en-US" dirty="0" smtClean="0"/>
              <a:t>Russian studies show benefit in population where opioid substitution therapy is not available </a:t>
            </a:r>
          </a:p>
          <a:p>
            <a:r>
              <a:rPr lang="en-US" dirty="0" smtClean="0"/>
              <a:t>Mixed results in US populations (Cochrane reviews)</a:t>
            </a:r>
          </a:p>
          <a:p>
            <a:r>
              <a:rPr lang="en-US" dirty="0" smtClean="0"/>
              <a:t>Recent study (Lee, NEJM) in criminal justice population showed short term reduction in opioid relapse compared with “usual care” (not </a:t>
            </a:r>
            <a:r>
              <a:rPr lang="en-US" dirty="0" err="1" smtClean="0"/>
              <a:t>buprenorphibe</a:t>
            </a:r>
            <a:r>
              <a:rPr lang="en-US" dirty="0" smtClean="0"/>
              <a:t> or methadone), and reduction in overdose compared with no medication</a:t>
            </a:r>
          </a:p>
          <a:p>
            <a:endParaRPr lang="en-US" dirty="0" smtClean="0"/>
          </a:p>
          <a:p>
            <a:pPr marL="0" indent="0">
              <a:buNone/>
            </a:pPr>
            <a:endParaRPr lang="en-US" dirty="0" smtClean="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417" y="172276"/>
            <a:ext cx="1517976" cy="99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392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266168" y="348273"/>
            <a:ext cx="769202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en-US" sz="4800" dirty="0" smtClean="0">
                <a:latin typeface="Cambria" panose="02040503050406030204" pitchFamily="18" charset="0"/>
              </a:rPr>
              <a:t>Overdose Prevention</a:t>
            </a:r>
            <a:endParaRPr lang="en-US" altLang="en-US" sz="4800" dirty="0">
              <a:latin typeface="Cambria" panose="02040503050406030204" pitchFamily="18" charset="0"/>
            </a:endParaRPr>
          </a:p>
        </p:txBody>
      </p:sp>
      <p:sp>
        <p:nvSpPr>
          <p:cNvPr id="4" name="Content Placeholder 1"/>
          <p:cNvSpPr txBox="1">
            <a:spLocks/>
          </p:cNvSpPr>
          <p:nvPr/>
        </p:nvSpPr>
        <p:spPr>
          <a:xfrm>
            <a:off x="462420" y="1435841"/>
            <a:ext cx="10009339" cy="457665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dirty="0" smtClean="0"/>
              <a:t>Naloxone  (“</a:t>
            </a:r>
            <a:r>
              <a:rPr lang="en-US" sz="3200" dirty="0" err="1" smtClean="0"/>
              <a:t>Narcan</a:t>
            </a:r>
            <a:r>
              <a:rPr lang="en-US" sz="3200" dirty="0" smtClean="0"/>
              <a:t>”) reverses opioid overdose</a:t>
            </a:r>
          </a:p>
          <a:p>
            <a:r>
              <a:rPr lang="en-US" sz="3200" dirty="0" smtClean="0"/>
              <a:t>Overdose education and naloxone is an effective harm reduction strategy</a:t>
            </a:r>
          </a:p>
          <a:p>
            <a:r>
              <a:rPr lang="en-US" sz="3200" dirty="0" smtClean="0"/>
              <a:t>For those at high risk of overdose and their friends or family </a:t>
            </a:r>
          </a:p>
          <a:p>
            <a:r>
              <a:rPr lang="en-US" sz="3200" dirty="0" smtClean="0"/>
              <a:t>Populations: syringe exchange, exit from jail, in drug treatment, high risk prescribed opioids</a:t>
            </a:r>
          </a:p>
          <a:p>
            <a:r>
              <a:rPr lang="en-US" sz="3200" dirty="0" smtClean="0">
                <a:ea typeface="ＭＳ Ｐゴシック" pitchFamily="34" charset="-128"/>
              </a:rPr>
              <a:t>Prescribe to Prevent educational modules: </a:t>
            </a:r>
            <a:r>
              <a:rPr lang="en-US" dirty="0" smtClean="0">
                <a:ea typeface="ＭＳ Ｐゴシック" pitchFamily="34" charset="-128"/>
                <a:hlinkClick r:id="rId3"/>
              </a:rPr>
              <a:t>http://www.opioidprescribing.com/naloxone_module_1-landing</a:t>
            </a:r>
            <a:endParaRPr lang="en-US" dirty="0" smtClean="0">
              <a:ea typeface="ＭＳ Ｐゴシック" pitchFamily="34" charset="-128"/>
            </a:endParaRPr>
          </a:p>
          <a:p>
            <a:pPr marL="0" indent="0">
              <a:buClr>
                <a:srgbClr val="1F497D"/>
              </a:buClr>
              <a:buFont typeface="Arial"/>
              <a:buNone/>
            </a:pPr>
            <a:endParaRPr lang="en-US" sz="2400" dirty="0" smtClean="0">
              <a:solidFill>
                <a:srgbClr val="000000"/>
              </a:solidFill>
            </a:endParaRPr>
          </a:p>
          <a:p>
            <a:endParaRPr lang="en-US"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17" y="172276"/>
            <a:ext cx="1517976" cy="99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741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4566" y="295614"/>
            <a:ext cx="8257949" cy="1466670"/>
          </a:xfrm>
        </p:spPr>
        <p:txBody>
          <a:bodyPr/>
          <a:lstStyle/>
          <a:p>
            <a:r>
              <a:rPr lang="en-US" sz="4800" dirty="0" smtClean="0">
                <a:latin typeface="Cambria" panose="02040503050406030204" pitchFamily="18" charset="0"/>
              </a:rPr>
              <a:t>Medication Treatment for Opioid </a:t>
            </a:r>
            <a:r>
              <a:rPr lang="en-US" sz="4800" dirty="0">
                <a:latin typeface="Cambria" panose="02040503050406030204" pitchFamily="18" charset="0"/>
              </a:rPr>
              <a:t>U</a:t>
            </a:r>
            <a:r>
              <a:rPr lang="en-US" sz="4800" dirty="0" smtClean="0">
                <a:latin typeface="Cambria" panose="02040503050406030204" pitchFamily="18" charset="0"/>
              </a:rPr>
              <a:t>se </a:t>
            </a:r>
            <a:r>
              <a:rPr lang="en-US" sz="4800" dirty="0">
                <a:latin typeface="Cambria" panose="02040503050406030204" pitchFamily="18" charset="0"/>
              </a:rPr>
              <a:t>D</a:t>
            </a:r>
            <a:r>
              <a:rPr lang="en-US" sz="4800" dirty="0" smtClean="0">
                <a:latin typeface="Cambria" panose="02040503050406030204" pitchFamily="18" charset="0"/>
              </a:rPr>
              <a:t>isorder</a:t>
            </a:r>
            <a:endParaRPr lang="en-US" sz="4800" dirty="0">
              <a:latin typeface="Cambria" panose="02040503050406030204" pitchFamily="18" charset="0"/>
            </a:endParaRPr>
          </a:p>
        </p:txBody>
      </p:sp>
      <p:sp>
        <p:nvSpPr>
          <p:cNvPr id="3" name="Subtitle 2"/>
          <p:cNvSpPr>
            <a:spLocks noGrp="1"/>
          </p:cNvSpPr>
          <p:nvPr>
            <p:ph type="subTitle" idx="1"/>
          </p:nvPr>
        </p:nvSpPr>
        <p:spPr>
          <a:xfrm>
            <a:off x="772438" y="3410763"/>
            <a:ext cx="9144000" cy="1778886"/>
          </a:xfrm>
        </p:spPr>
        <p:txBody>
          <a:bodyPr>
            <a:normAutofit fontScale="70000" lnSpcReduction="20000"/>
          </a:bodyPr>
          <a:lstStyle/>
          <a:p>
            <a:r>
              <a:rPr lang="en-US" dirty="0" smtClean="0">
                <a:solidFill>
                  <a:schemeClr val="bg1">
                    <a:lumMod val="65000"/>
                  </a:schemeClr>
                </a:solidFill>
              </a:rPr>
              <a:t>Developer: </a:t>
            </a:r>
            <a:r>
              <a:rPr lang="en-US" dirty="0">
                <a:solidFill>
                  <a:schemeClr val="bg1">
                    <a:lumMod val="65000"/>
                  </a:schemeClr>
                </a:solidFill>
              </a:rPr>
              <a:t>Joe Merrill, MD, University of </a:t>
            </a:r>
            <a:r>
              <a:rPr lang="en-US" dirty="0" smtClean="0">
                <a:solidFill>
                  <a:schemeClr val="bg1">
                    <a:lumMod val="65000"/>
                  </a:schemeClr>
                </a:solidFill>
              </a:rPr>
              <a:t>Washington,</a:t>
            </a:r>
          </a:p>
          <a:p>
            <a:r>
              <a:rPr lang="en-US" dirty="0" smtClean="0">
                <a:solidFill>
                  <a:schemeClr val="bg1">
                    <a:lumMod val="65000"/>
                  </a:schemeClr>
                </a:solidFill>
              </a:rPr>
              <a:t>Charles Morgan MD, and Anne </a:t>
            </a:r>
            <a:r>
              <a:rPr lang="en-US" dirty="0" err="1" smtClean="0">
                <a:solidFill>
                  <a:schemeClr val="bg1">
                    <a:lumMod val="65000"/>
                  </a:schemeClr>
                </a:solidFill>
              </a:rPr>
              <a:t>Griepp</a:t>
            </a:r>
            <a:r>
              <a:rPr lang="en-US" dirty="0" smtClean="0">
                <a:solidFill>
                  <a:schemeClr val="bg1">
                    <a:lumMod val="65000"/>
                  </a:schemeClr>
                </a:solidFill>
              </a:rPr>
              <a:t> MD, Western New York Collaborative</a:t>
            </a:r>
          </a:p>
          <a:p>
            <a:r>
              <a:rPr lang="en-US" dirty="0" smtClean="0">
                <a:solidFill>
                  <a:schemeClr val="bg1">
                    <a:lumMod val="65000"/>
                  </a:schemeClr>
                </a:solidFill>
              </a:rPr>
              <a:t>And Miriam Komaromy, MD, University of New Mexico</a:t>
            </a:r>
          </a:p>
          <a:p>
            <a:r>
              <a:rPr lang="en-US" dirty="0">
                <a:solidFill>
                  <a:schemeClr val="bg1">
                    <a:lumMod val="65000"/>
                  </a:schemeClr>
                </a:solidFill>
              </a:rPr>
              <a:t>Reviewer/Editor:  Miriam Komaromy, MD, The ECHO </a:t>
            </a:r>
            <a:r>
              <a:rPr lang="en-US" dirty="0" smtClean="0">
                <a:solidFill>
                  <a:schemeClr val="bg1">
                    <a:lumMod val="65000"/>
                  </a:schemeClr>
                </a:solidFill>
              </a:rPr>
              <a:t>Institute™</a:t>
            </a:r>
          </a:p>
          <a:p>
            <a:r>
              <a:rPr lang="en-US" dirty="0" smtClean="0">
                <a:solidFill>
                  <a:schemeClr val="bg1">
                    <a:lumMod val="65000"/>
                  </a:schemeClr>
                </a:solidFill>
              </a:rPr>
              <a:t>Presenter: </a:t>
            </a:r>
            <a:r>
              <a:rPr lang="en-US" dirty="0" smtClean="0">
                <a:solidFill>
                  <a:schemeClr val="bg1">
                    <a:lumMod val="65000"/>
                  </a:schemeClr>
                </a:solidFill>
              </a:rPr>
              <a:t>Abby Letcher, MD, Neighborhood Health Centers of the Lehigh Valley, aletcher@nhclv.com</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0633"/>
            <a:ext cx="10181844" cy="1197864"/>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17" y="172276"/>
            <a:ext cx="1517976" cy="99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2111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12441" y="324014"/>
            <a:ext cx="977519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4800" dirty="0" smtClean="0">
                <a:latin typeface="Cambria" panose="02040503050406030204" pitchFamily="18" charset="0"/>
              </a:rPr>
              <a:t>Summary: </a:t>
            </a:r>
          </a:p>
          <a:p>
            <a:pPr algn="ctr">
              <a:defRPr/>
            </a:pPr>
            <a:r>
              <a:rPr lang="en-US" sz="4800" dirty="0" smtClean="0">
                <a:latin typeface="Cambria" panose="02040503050406030204" pitchFamily="18" charset="0"/>
              </a:rPr>
              <a:t>Medications for Opioid Use Disorder</a:t>
            </a:r>
            <a:endParaRPr lang="en-US" sz="4800" dirty="0">
              <a:latin typeface="Cambria" panose="02040503050406030204" pitchFamily="18" charset="0"/>
            </a:endParaRPr>
          </a:p>
        </p:txBody>
      </p:sp>
      <p:sp>
        <p:nvSpPr>
          <p:cNvPr id="4" name="Content Placeholder 2"/>
          <p:cNvSpPr txBox="1">
            <a:spLocks/>
          </p:cNvSpPr>
          <p:nvPr/>
        </p:nvSpPr>
        <p:spPr>
          <a:xfrm>
            <a:off x="392051" y="2027532"/>
            <a:ext cx="9815978" cy="4830468"/>
          </a:xfrm>
          <a:prstGeom prst="rect">
            <a:avLst/>
          </a:prstGeom>
        </p:spPr>
        <p:txBody>
          <a:bodyPr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en-US" dirty="0" smtClean="0"/>
              <a:t>Prescription opioid and heroin epidemics are major public health problems</a:t>
            </a:r>
          </a:p>
          <a:p>
            <a:pPr>
              <a:defRPr/>
            </a:pPr>
            <a:r>
              <a:rPr lang="en-US" dirty="0" smtClean="0"/>
              <a:t>Medications are an essential component of evidence-based treatment</a:t>
            </a:r>
          </a:p>
          <a:p>
            <a:pPr>
              <a:defRPr/>
            </a:pPr>
            <a:r>
              <a:rPr lang="en-US" dirty="0" smtClean="0"/>
              <a:t>Methadone and buprenorphine are the most effective pharmacotherapies for opioid use disorder</a:t>
            </a:r>
          </a:p>
          <a:p>
            <a:pPr>
              <a:defRPr/>
            </a:pPr>
            <a:r>
              <a:rPr lang="en-US" dirty="0" smtClean="0"/>
              <a:t>Naltrexone can also be used, but only in patients who are not currently physically dependent on opioids</a:t>
            </a:r>
          </a:p>
          <a:p>
            <a:pPr>
              <a:defRPr/>
            </a:pPr>
            <a:r>
              <a:rPr lang="en-US" dirty="0" smtClean="0"/>
              <a:t>Primary care teams can play an important role in treatment of opioid use disorders and prevention of overdose</a:t>
            </a:r>
            <a:endParaRPr lang="en-US" u="sng" dirty="0" smtClean="0"/>
          </a:p>
          <a:p>
            <a:pPr>
              <a:buFont typeface="Wingdings 2" pitchFamily="18" charset="2"/>
              <a:buNone/>
              <a:defRPr/>
            </a:pPr>
            <a:endParaRPr lang="en-US" u="sng" dirty="0" smtClean="0"/>
          </a:p>
          <a:p>
            <a:pPr>
              <a:buFont typeface="Wingdings 2" pitchFamily="18" charset="2"/>
              <a:buNone/>
              <a:defRPr/>
            </a:pPr>
            <a:endParaRPr lang="en-US" u="sng" dirty="0" smtClean="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417" y="119268"/>
            <a:ext cx="1517976" cy="99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4445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652" y="252391"/>
            <a:ext cx="9057362" cy="1325563"/>
          </a:xfrm>
        </p:spPr>
        <p:txBody>
          <a:bodyPr/>
          <a:lstStyle/>
          <a:p>
            <a:r>
              <a:rPr lang="en-US" sz="4800" dirty="0" smtClean="0">
                <a:latin typeface="Cambria" panose="02040503050406030204" pitchFamily="18" charset="0"/>
              </a:rPr>
              <a:t>References:</a:t>
            </a:r>
            <a:endParaRPr lang="en-US" sz="4800" dirty="0">
              <a:latin typeface="Cambria" panose="02040503050406030204" pitchFamily="18" charset="0"/>
            </a:endParaRPr>
          </a:p>
        </p:txBody>
      </p:sp>
      <p:sp>
        <p:nvSpPr>
          <p:cNvPr id="3" name="Content Placeholder 2"/>
          <p:cNvSpPr>
            <a:spLocks noGrp="1"/>
          </p:cNvSpPr>
          <p:nvPr>
            <p:ph idx="1"/>
          </p:nvPr>
        </p:nvSpPr>
        <p:spPr>
          <a:xfrm>
            <a:off x="462419" y="1456106"/>
            <a:ext cx="10515600" cy="5401894"/>
          </a:xfrm>
        </p:spPr>
        <p:txBody>
          <a:bodyPr/>
          <a:lstStyle/>
          <a:p>
            <a:pPr marL="0" lvl="0" indent="0">
              <a:lnSpc>
                <a:spcPct val="100000"/>
              </a:lnSpc>
              <a:spcBef>
                <a:spcPts val="0"/>
              </a:spcBef>
              <a:buNone/>
            </a:pPr>
            <a:r>
              <a:rPr lang="en-US" sz="1800" u="sng" dirty="0">
                <a:solidFill>
                  <a:prstClr val="black"/>
                </a:solidFill>
                <a:hlinkClick r:id="rId2" tooltip="Journal of addiction medicine."/>
              </a:rPr>
              <a:t>J Addict Med.</a:t>
            </a:r>
            <a:r>
              <a:rPr lang="en-US" sz="1800" dirty="0">
                <a:solidFill>
                  <a:prstClr val="black"/>
                </a:solidFill>
              </a:rPr>
              <a:t> 2014 Sep-Oct;8(5):299-308. </a:t>
            </a:r>
            <a:r>
              <a:rPr lang="en-US" sz="1800" dirty="0" err="1">
                <a:solidFill>
                  <a:prstClr val="black"/>
                </a:solidFill>
              </a:rPr>
              <a:t>doi</a:t>
            </a:r>
            <a:r>
              <a:rPr lang="en-US" sz="1800" dirty="0">
                <a:solidFill>
                  <a:prstClr val="black"/>
                </a:solidFill>
              </a:rPr>
              <a:t>: 10.1097/ADM.0000000000000059.</a:t>
            </a:r>
          </a:p>
          <a:p>
            <a:pPr marL="0" lvl="0" indent="0">
              <a:lnSpc>
                <a:spcPct val="100000"/>
              </a:lnSpc>
              <a:spcBef>
                <a:spcPts val="0"/>
              </a:spcBef>
              <a:buNone/>
            </a:pPr>
            <a:r>
              <a:rPr lang="en-US" sz="1800" b="1" dirty="0">
                <a:solidFill>
                  <a:prstClr val="black"/>
                </a:solidFill>
              </a:rPr>
              <a:t>Unobserved "home" induction onto buprenorphine.</a:t>
            </a:r>
          </a:p>
          <a:p>
            <a:pPr marL="0" lvl="0" indent="0">
              <a:lnSpc>
                <a:spcPct val="100000"/>
              </a:lnSpc>
              <a:spcBef>
                <a:spcPts val="0"/>
              </a:spcBef>
              <a:buNone/>
            </a:pPr>
            <a:r>
              <a:rPr lang="en-US" sz="1800" u="sng" dirty="0">
                <a:solidFill>
                  <a:prstClr val="black"/>
                </a:solidFill>
                <a:hlinkClick r:id="rId3"/>
              </a:rPr>
              <a:t>Lee JD</a:t>
            </a:r>
            <a:r>
              <a:rPr lang="en-US" sz="1800" baseline="30000" dirty="0">
                <a:solidFill>
                  <a:prstClr val="black"/>
                </a:solidFill>
              </a:rPr>
              <a:t>1</a:t>
            </a:r>
            <a:r>
              <a:rPr lang="en-US" sz="1800" dirty="0">
                <a:solidFill>
                  <a:prstClr val="black"/>
                </a:solidFill>
              </a:rPr>
              <a:t>, </a:t>
            </a:r>
            <a:r>
              <a:rPr lang="en-US" sz="1800" u="sng" dirty="0" err="1">
                <a:solidFill>
                  <a:prstClr val="black"/>
                </a:solidFill>
                <a:hlinkClick r:id="rId4"/>
              </a:rPr>
              <a:t>Vocci</a:t>
            </a:r>
            <a:r>
              <a:rPr lang="en-US" sz="1800" u="sng" dirty="0">
                <a:solidFill>
                  <a:prstClr val="black"/>
                </a:solidFill>
                <a:hlinkClick r:id="rId4"/>
              </a:rPr>
              <a:t> F</a:t>
            </a:r>
            <a:r>
              <a:rPr lang="en-US" sz="1800" dirty="0">
                <a:solidFill>
                  <a:prstClr val="black"/>
                </a:solidFill>
              </a:rPr>
              <a:t>, </a:t>
            </a:r>
            <a:r>
              <a:rPr lang="en-US" sz="1800" u="sng" dirty="0" err="1">
                <a:solidFill>
                  <a:prstClr val="black"/>
                </a:solidFill>
                <a:hlinkClick r:id="rId5"/>
              </a:rPr>
              <a:t>Fiellin</a:t>
            </a:r>
            <a:r>
              <a:rPr lang="en-US" sz="1800" u="sng" dirty="0">
                <a:solidFill>
                  <a:prstClr val="black"/>
                </a:solidFill>
                <a:hlinkClick r:id="rId5"/>
              </a:rPr>
              <a:t> DA</a:t>
            </a:r>
            <a:endParaRPr lang="en-US" sz="1800" dirty="0">
              <a:solidFill>
                <a:prstClr val="black"/>
              </a:solidFill>
            </a:endParaRPr>
          </a:p>
          <a:p>
            <a:pPr marL="0" lvl="0" indent="0">
              <a:lnSpc>
                <a:spcPct val="100000"/>
              </a:lnSpc>
              <a:spcBef>
                <a:spcPts val="0"/>
              </a:spcBef>
              <a:buNone/>
            </a:pPr>
            <a:endParaRPr lang="en-US" sz="1800" dirty="0">
              <a:solidFill>
                <a:prstClr val="black"/>
              </a:solidFill>
            </a:endParaRPr>
          </a:p>
          <a:p>
            <a:pPr marL="0" lvl="0" indent="0">
              <a:lnSpc>
                <a:spcPct val="100000"/>
              </a:lnSpc>
              <a:spcBef>
                <a:spcPts val="0"/>
              </a:spcBef>
              <a:buNone/>
            </a:pPr>
            <a:r>
              <a:rPr lang="en-US" sz="1800" dirty="0">
                <a:solidFill>
                  <a:prstClr val="black"/>
                </a:solidFill>
                <a:hlinkClick r:id="rId6"/>
              </a:rPr>
              <a:t>A comparison of </a:t>
            </a:r>
            <a:r>
              <a:rPr lang="en-US" sz="1800" b="1" dirty="0">
                <a:solidFill>
                  <a:prstClr val="black"/>
                </a:solidFill>
                <a:hlinkClick r:id="rId6"/>
              </a:rPr>
              <a:t>buprenorphine</a:t>
            </a:r>
            <a:r>
              <a:rPr lang="en-US" sz="1800" dirty="0">
                <a:solidFill>
                  <a:prstClr val="black"/>
                </a:solidFill>
                <a:hlinkClick r:id="rId6"/>
              </a:rPr>
              <a:t> </a:t>
            </a:r>
            <a:r>
              <a:rPr lang="en-US" sz="1800" b="1" dirty="0">
                <a:solidFill>
                  <a:prstClr val="black"/>
                </a:solidFill>
                <a:hlinkClick r:id="rId6"/>
              </a:rPr>
              <a:t>induction</a:t>
            </a:r>
            <a:r>
              <a:rPr lang="en-US" sz="1800" dirty="0">
                <a:solidFill>
                  <a:prstClr val="black"/>
                </a:solidFill>
                <a:hlinkClick r:id="rId6"/>
              </a:rPr>
              <a:t> strategies: patient-centered </a:t>
            </a:r>
            <a:r>
              <a:rPr lang="en-US" sz="1800" b="1" dirty="0">
                <a:solidFill>
                  <a:prstClr val="black"/>
                </a:solidFill>
                <a:hlinkClick r:id="rId6"/>
              </a:rPr>
              <a:t>home</a:t>
            </a:r>
            <a:r>
              <a:rPr lang="en-US" sz="1800" dirty="0">
                <a:solidFill>
                  <a:prstClr val="black"/>
                </a:solidFill>
                <a:hlinkClick r:id="rId6"/>
              </a:rPr>
              <a:t>-based inductions versus standard-of-care office-based inductions.</a:t>
            </a:r>
            <a:endParaRPr lang="en-US" sz="1800" dirty="0">
              <a:solidFill>
                <a:prstClr val="black"/>
              </a:solidFill>
            </a:endParaRPr>
          </a:p>
          <a:p>
            <a:pPr marL="0" lvl="0" indent="0">
              <a:lnSpc>
                <a:spcPct val="100000"/>
              </a:lnSpc>
              <a:spcBef>
                <a:spcPts val="0"/>
              </a:spcBef>
              <a:buNone/>
            </a:pPr>
            <a:r>
              <a:rPr lang="en-US" sz="1800" dirty="0">
                <a:solidFill>
                  <a:prstClr val="black"/>
                </a:solidFill>
              </a:rPr>
              <a:t>Cunningham CO, </a:t>
            </a:r>
            <a:r>
              <a:rPr lang="en-US" sz="1800" dirty="0" err="1">
                <a:solidFill>
                  <a:prstClr val="black"/>
                </a:solidFill>
              </a:rPr>
              <a:t>Giovanniello</a:t>
            </a:r>
            <a:r>
              <a:rPr lang="en-US" sz="1800" dirty="0">
                <a:solidFill>
                  <a:prstClr val="black"/>
                </a:solidFill>
              </a:rPr>
              <a:t> A, Li X, </a:t>
            </a:r>
            <a:r>
              <a:rPr lang="en-US" sz="1800" dirty="0" err="1">
                <a:solidFill>
                  <a:prstClr val="black"/>
                </a:solidFill>
              </a:rPr>
              <a:t>Kunins</a:t>
            </a:r>
            <a:r>
              <a:rPr lang="en-US" sz="1800" dirty="0">
                <a:solidFill>
                  <a:prstClr val="black"/>
                </a:solidFill>
              </a:rPr>
              <a:t> HV, </a:t>
            </a:r>
            <a:r>
              <a:rPr lang="en-US" sz="1800" dirty="0" err="1">
                <a:solidFill>
                  <a:prstClr val="black"/>
                </a:solidFill>
              </a:rPr>
              <a:t>Roose</a:t>
            </a:r>
            <a:r>
              <a:rPr lang="en-US" sz="1800" dirty="0">
                <a:solidFill>
                  <a:prstClr val="black"/>
                </a:solidFill>
              </a:rPr>
              <a:t> RJ, </a:t>
            </a:r>
            <a:r>
              <a:rPr lang="en-US" sz="1800" dirty="0" err="1">
                <a:solidFill>
                  <a:prstClr val="black"/>
                </a:solidFill>
              </a:rPr>
              <a:t>Sohler</a:t>
            </a:r>
            <a:r>
              <a:rPr lang="en-US" sz="1800" dirty="0">
                <a:solidFill>
                  <a:prstClr val="black"/>
                </a:solidFill>
              </a:rPr>
              <a:t> NL.</a:t>
            </a:r>
          </a:p>
          <a:p>
            <a:pPr marL="0" lvl="0" indent="0">
              <a:lnSpc>
                <a:spcPct val="100000"/>
              </a:lnSpc>
              <a:spcBef>
                <a:spcPts val="0"/>
              </a:spcBef>
              <a:buNone/>
            </a:pPr>
            <a:r>
              <a:rPr lang="en-US" sz="1800" dirty="0">
                <a:solidFill>
                  <a:prstClr val="black"/>
                </a:solidFill>
              </a:rPr>
              <a:t>J </a:t>
            </a:r>
            <a:r>
              <a:rPr lang="en-US" sz="1800" dirty="0" err="1">
                <a:solidFill>
                  <a:prstClr val="black"/>
                </a:solidFill>
              </a:rPr>
              <a:t>Subst</a:t>
            </a:r>
            <a:r>
              <a:rPr lang="en-US" sz="1800" dirty="0">
                <a:solidFill>
                  <a:prstClr val="black"/>
                </a:solidFill>
              </a:rPr>
              <a:t> Abuse Treat. 2011 Jun;40(4):349-56</a:t>
            </a:r>
          </a:p>
          <a:p>
            <a:pPr marL="0" lvl="0" indent="0">
              <a:lnSpc>
                <a:spcPct val="100000"/>
              </a:lnSpc>
              <a:spcBef>
                <a:spcPts val="0"/>
              </a:spcBef>
              <a:buNone/>
            </a:pPr>
            <a:endParaRPr lang="en-US" sz="1800" dirty="0">
              <a:solidFill>
                <a:prstClr val="black"/>
              </a:solidFill>
            </a:endParaRPr>
          </a:p>
          <a:p>
            <a:pPr marL="0" lvl="0" indent="0">
              <a:lnSpc>
                <a:spcPct val="100000"/>
              </a:lnSpc>
              <a:spcBef>
                <a:spcPts val="0"/>
              </a:spcBef>
              <a:buNone/>
            </a:pPr>
            <a:r>
              <a:rPr lang="en-US" sz="1800" dirty="0">
                <a:solidFill>
                  <a:prstClr val="black"/>
                </a:solidFill>
                <a:hlinkClick r:id="rId7"/>
              </a:rPr>
              <a:t>Statement of the American Society Of Addiction Medicine Consensus Panel on the use of </a:t>
            </a:r>
            <a:r>
              <a:rPr lang="en-US" sz="1800" b="1" dirty="0">
                <a:solidFill>
                  <a:prstClr val="black"/>
                </a:solidFill>
                <a:hlinkClick r:id="rId7"/>
              </a:rPr>
              <a:t>buprenorphine</a:t>
            </a:r>
            <a:r>
              <a:rPr lang="en-US" sz="1800" dirty="0">
                <a:solidFill>
                  <a:prstClr val="black"/>
                </a:solidFill>
                <a:hlinkClick r:id="rId7"/>
              </a:rPr>
              <a:t> in office-based treatment of opioid addiction.</a:t>
            </a:r>
            <a:endParaRPr lang="en-US" sz="1800" dirty="0">
              <a:solidFill>
                <a:prstClr val="black"/>
              </a:solidFill>
            </a:endParaRPr>
          </a:p>
          <a:p>
            <a:pPr marL="0" lvl="0" indent="0">
              <a:lnSpc>
                <a:spcPct val="100000"/>
              </a:lnSpc>
              <a:spcBef>
                <a:spcPts val="0"/>
              </a:spcBef>
              <a:buNone/>
            </a:pPr>
            <a:r>
              <a:rPr lang="en-US" sz="1800" dirty="0">
                <a:solidFill>
                  <a:prstClr val="black"/>
                </a:solidFill>
              </a:rPr>
              <a:t>Kraus ML, Alford DP, </a:t>
            </a:r>
            <a:r>
              <a:rPr lang="en-US" sz="1800" dirty="0" err="1">
                <a:solidFill>
                  <a:prstClr val="black"/>
                </a:solidFill>
              </a:rPr>
              <a:t>Kotz</a:t>
            </a:r>
            <a:r>
              <a:rPr lang="en-US" sz="1800" dirty="0">
                <a:solidFill>
                  <a:prstClr val="black"/>
                </a:solidFill>
              </a:rPr>
              <a:t> MM, </a:t>
            </a:r>
            <a:r>
              <a:rPr lang="en-US" sz="1800" dirty="0" err="1">
                <a:solidFill>
                  <a:prstClr val="black"/>
                </a:solidFill>
              </a:rPr>
              <a:t>Levounis</a:t>
            </a:r>
            <a:r>
              <a:rPr lang="en-US" sz="1800" dirty="0">
                <a:solidFill>
                  <a:prstClr val="black"/>
                </a:solidFill>
              </a:rPr>
              <a:t> P, </a:t>
            </a:r>
            <a:r>
              <a:rPr lang="en-US" sz="1800" dirty="0" err="1">
                <a:solidFill>
                  <a:prstClr val="black"/>
                </a:solidFill>
              </a:rPr>
              <a:t>Mandell</a:t>
            </a:r>
            <a:r>
              <a:rPr lang="en-US" sz="1800" dirty="0">
                <a:solidFill>
                  <a:prstClr val="black"/>
                </a:solidFill>
              </a:rPr>
              <a:t> TW, Meyer M, </a:t>
            </a:r>
            <a:r>
              <a:rPr lang="en-US" sz="1800" dirty="0" err="1">
                <a:solidFill>
                  <a:prstClr val="black"/>
                </a:solidFill>
              </a:rPr>
              <a:t>Salsitz</a:t>
            </a:r>
            <a:r>
              <a:rPr lang="en-US" sz="1800" dirty="0">
                <a:solidFill>
                  <a:prstClr val="black"/>
                </a:solidFill>
              </a:rPr>
              <a:t> EA, </a:t>
            </a:r>
            <a:r>
              <a:rPr lang="en-US" sz="1800" dirty="0" err="1">
                <a:solidFill>
                  <a:prstClr val="black"/>
                </a:solidFill>
              </a:rPr>
              <a:t>Wetterau</a:t>
            </a:r>
            <a:r>
              <a:rPr lang="en-US" sz="1800" dirty="0">
                <a:solidFill>
                  <a:prstClr val="black"/>
                </a:solidFill>
              </a:rPr>
              <a:t> N, Wyatt SA; American Society Of Addiction Medicine..</a:t>
            </a:r>
          </a:p>
          <a:p>
            <a:pPr marL="0" lvl="0" indent="0">
              <a:lnSpc>
                <a:spcPct val="100000"/>
              </a:lnSpc>
              <a:spcBef>
                <a:spcPts val="0"/>
              </a:spcBef>
              <a:buNone/>
            </a:pPr>
            <a:r>
              <a:rPr lang="en-US" sz="1800" dirty="0">
                <a:solidFill>
                  <a:prstClr val="black"/>
                </a:solidFill>
              </a:rPr>
              <a:t>J Addict Med. 2011 Dec;5(4):254-63. </a:t>
            </a:r>
            <a:r>
              <a:rPr lang="en-US" sz="1800" dirty="0" err="1">
                <a:solidFill>
                  <a:prstClr val="black"/>
                </a:solidFill>
              </a:rPr>
              <a:t>doi</a:t>
            </a:r>
            <a:r>
              <a:rPr lang="en-US" sz="1800" dirty="0">
                <a:solidFill>
                  <a:prstClr val="black"/>
                </a:solidFill>
              </a:rPr>
              <a:t>:</a:t>
            </a:r>
          </a:p>
          <a:p>
            <a:pPr marL="0" lvl="0" indent="0">
              <a:lnSpc>
                <a:spcPct val="100000"/>
              </a:lnSpc>
              <a:spcBef>
                <a:spcPts val="0"/>
              </a:spcBef>
              <a:buNone/>
            </a:pPr>
            <a:endParaRPr lang="en-US" sz="1800" dirty="0">
              <a:solidFill>
                <a:prstClr val="black"/>
              </a:solidFill>
            </a:endParaRPr>
          </a:p>
          <a:p>
            <a:pPr marL="0" lvl="0" indent="0">
              <a:lnSpc>
                <a:spcPct val="100000"/>
              </a:lnSpc>
              <a:spcBef>
                <a:spcPts val="0"/>
              </a:spcBef>
              <a:buNone/>
            </a:pPr>
            <a:r>
              <a:rPr lang="en-US" sz="1800" dirty="0">
                <a:solidFill>
                  <a:prstClr val="black"/>
                </a:solidFill>
                <a:hlinkClick r:id="rId8"/>
              </a:rPr>
              <a:t>Collaborative care of opioid-addicted patients in primary care using </a:t>
            </a:r>
            <a:r>
              <a:rPr lang="en-US" sz="1800" b="1" dirty="0">
                <a:solidFill>
                  <a:prstClr val="black"/>
                </a:solidFill>
                <a:hlinkClick r:id="rId8"/>
              </a:rPr>
              <a:t>buprenorphine</a:t>
            </a:r>
            <a:r>
              <a:rPr lang="en-US" sz="1800" dirty="0">
                <a:solidFill>
                  <a:prstClr val="black"/>
                </a:solidFill>
                <a:hlinkClick r:id="rId8"/>
              </a:rPr>
              <a:t>: five-year experience.</a:t>
            </a:r>
            <a:endParaRPr lang="en-US" sz="1800" dirty="0">
              <a:solidFill>
                <a:prstClr val="black"/>
              </a:solidFill>
            </a:endParaRPr>
          </a:p>
          <a:p>
            <a:pPr marL="0" lvl="0" indent="0">
              <a:lnSpc>
                <a:spcPct val="100000"/>
              </a:lnSpc>
              <a:spcBef>
                <a:spcPts val="0"/>
              </a:spcBef>
              <a:buNone/>
            </a:pPr>
            <a:r>
              <a:rPr lang="en-US" sz="1800" dirty="0">
                <a:solidFill>
                  <a:prstClr val="black"/>
                </a:solidFill>
              </a:rPr>
              <a:t>Alford DP, LaBelle CT, </a:t>
            </a:r>
            <a:r>
              <a:rPr lang="en-US" sz="1800" dirty="0" err="1">
                <a:solidFill>
                  <a:prstClr val="black"/>
                </a:solidFill>
              </a:rPr>
              <a:t>Kretsch</a:t>
            </a:r>
            <a:r>
              <a:rPr lang="en-US" sz="1800" dirty="0">
                <a:solidFill>
                  <a:prstClr val="black"/>
                </a:solidFill>
              </a:rPr>
              <a:t> N, Bergeron A, Winter M, Botticelli M, </a:t>
            </a:r>
            <a:r>
              <a:rPr lang="en-US" sz="1800" dirty="0" err="1">
                <a:solidFill>
                  <a:prstClr val="black"/>
                </a:solidFill>
              </a:rPr>
              <a:t>Samet</a:t>
            </a:r>
            <a:r>
              <a:rPr lang="en-US" sz="1800" dirty="0">
                <a:solidFill>
                  <a:prstClr val="black"/>
                </a:solidFill>
              </a:rPr>
              <a:t> JH.</a:t>
            </a:r>
          </a:p>
          <a:p>
            <a:pPr marL="0" lvl="0" indent="0">
              <a:lnSpc>
                <a:spcPct val="100000"/>
              </a:lnSpc>
              <a:spcBef>
                <a:spcPts val="0"/>
              </a:spcBef>
              <a:buNone/>
            </a:pPr>
            <a:r>
              <a:rPr lang="en-US" sz="1800" dirty="0">
                <a:solidFill>
                  <a:prstClr val="black"/>
                </a:solidFill>
              </a:rPr>
              <a:t>Arch Intern Med. 2011 Mar 14;171(5):425-31</a:t>
            </a:r>
            <a:r>
              <a:rPr lang="en-US" sz="1800" dirty="0" smtClean="0">
                <a:solidFill>
                  <a:prstClr val="black"/>
                </a:solidFill>
              </a:rPr>
              <a:t>.</a:t>
            </a:r>
            <a:endParaRPr lang="en-US" sz="1800" dirty="0">
              <a:solidFill>
                <a:prstClr val="black"/>
              </a:solidFill>
            </a:endParaRPr>
          </a:p>
        </p:txBody>
      </p:sp>
      <p:pic>
        <p:nvPicPr>
          <p:cNvPr id="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8417" y="172276"/>
            <a:ext cx="1517976" cy="99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195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7004" y="913212"/>
            <a:ext cx="9706211" cy="5632311"/>
          </a:xfrm>
          <a:prstGeom prst="rect">
            <a:avLst/>
          </a:prstGeom>
          <a:noFill/>
        </p:spPr>
        <p:txBody>
          <a:bodyPr wrap="square" rtlCol="0">
            <a:spAutoFit/>
          </a:bodyPr>
          <a:lstStyle/>
          <a:p>
            <a:pPr lvl="0"/>
            <a:r>
              <a:rPr lang="en-US" dirty="0">
                <a:solidFill>
                  <a:prstClr val="black"/>
                </a:solidFill>
                <a:hlinkClick r:id="rId3"/>
              </a:rPr>
              <a:t>Buprenorphine maintenance versus placebo or </a:t>
            </a:r>
            <a:r>
              <a:rPr lang="en-US" b="1" dirty="0">
                <a:solidFill>
                  <a:prstClr val="black"/>
                </a:solidFill>
                <a:hlinkClick r:id="rId3"/>
              </a:rPr>
              <a:t>methadone</a:t>
            </a:r>
            <a:r>
              <a:rPr lang="en-US" dirty="0">
                <a:solidFill>
                  <a:prstClr val="black"/>
                </a:solidFill>
                <a:hlinkClick r:id="rId3"/>
              </a:rPr>
              <a:t> maintenance for opioid dependence.</a:t>
            </a:r>
            <a:endParaRPr lang="en-US" dirty="0">
              <a:solidFill>
                <a:prstClr val="black"/>
              </a:solidFill>
            </a:endParaRPr>
          </a:p>
          <a:p>
            <a:pPr lvl="0"/>
            <a:r>
              <a:rPr lang="en-US" dirty="0" err="1">
                <a:solidFill>
                  <a:prstClr val="black"/>
                </a:solidFill>
              </a:rPr>
              <a:t>Mattick</a:t>
            </a:r>
            <a:r>
              <a:rPr lang="en-US" dirty="0">
                <a:solidFill>
                  <a:prstClr val="black"/>
                </a:solidFill>
              </a:rPr>
              <a:t> RP, Breen C, Kimber J, </a:t>
            </a:r>
            <a:r>
              <a:rPr lang="en-US" dirty="0" err="1">
                <a:solidFill>
                  <a:prstClr val="black"/>
                </a:solidFill>
              </a:rPr>
              <a:t>Davoli</a:t>
            </a:r>
            <a:r>
              <a:rPr lang="en-US" dirty="0">
                <a:solidFill>
                  <a:prstClr val="black"/>
                </a:solidFill>
              </a:rPr>
              <a:t> M.</a:t>
            </a:r>
          </a:p>
          <a:p>
            <a:pPr lvl="0"/>
            <a:r>
              <a:rPr lang="en-US" b="1" dirty="0">
                <a:solidFill>
                  <a:prstClr val="black"/>
                </a:solidFill>
              </a:rPr>
              <a:t>Cochrane</a:t>
            </a:r>
            <a:r>
              <a:rPr lang="en-US" dirty="0">
                <a:solidFill>
                  <a:prstClr val="black"/>
                </a:solidFill>
              </a:rPr>
              <a:t> Database </a:t>
            </a:r>
            <a:r>
              <a:rPr lang="en-US" dirty="0" err="1">
                <a:solidFill>
                  <a:prstClr val="black"/>
                </a:solidFill>
              </a:rPr>
              <a:t>Syst</a:t>
            </a:r>
            <a:r>
              <a:rPr lang="en-US" dirty="0">
                <a:solidFill>
                  <a:prstClr val="black"/>
                </a:solidFill>
              </a:rPr>
              <a:t> Rev. 2014 </a:t>
            </a:r>
          </a:p>
          <a:p>
            <a:pPr lvl="0"/>
            <a:endParaRPr lang="en-US" dirty="0">
              <a:solidFill>
                <a:prstClr val="black"/>
              </a:solidFill>
            </a:endParaRPr>
          </a:p>
          <a:p>
            <a:pPr lvl="0"/>
            <a:r>
              <a:rPr lang="en-US" dirty="0">
                <a:solidFill>
                  <a:prstClr val="black"/>
                </a:solidFill>
              </a:rPr>
              <a:t>NIDA (2016). Understanding Drug Abuse and Addiction: What Science Says. Retrieved January 2, 2017, from </a:t>
            </a:r>
            <a:r>
              <a:rPr lang="en-US" dirty="0">
                <a:solidFill>
                  <a:prstClr val="black"/>
                </a:solidFill>
                <a:hlinkClick r:id="rId4"/>
              </a:rPr>
              <a:t>https://www.drugabuse.gov/understanding-drug-abuse-addiction-what-science-says</a:t>
            </a:r>
            <a:endParaRPr lang="en-US" dirty="0">
              <a:solidFill>
                <a:prstClr val="black"/>
              </a:solidFill>
            </a:endParaRPr>
          </a:p>
          <a:p>
            <a:pPr lvl="0"/>
            <a:endParaRPr lang="en-US" dirty="0">
              <a:solidFill>
                <a:prstClr val="black"/>
              </a:solidFill>
            </a:endParaRPr>
          </a:p>
          <a:p>
            <a:pPr lvl="0"/>
            <a:r>
              <a:rPr lang="en-US" b="1" dirty="0">
                <a:solidFill>
                  <a:prstClr val="black"/>
                </a:solidFill>
                <a:hlinkClick r:id="rId5"/>
              </a:rPr>
              <a:t>Psychosocial</a:t>
            </a:r>
            <a:r>
              <a:rPr lang="en-US" dirty="0">
                <a:solidFill>
                  <a:prstClr val="black"/>
                </a:solidFill>
                <a:hlinkClick r:id="rId5"/>
              </a:rPr>
              <a:t> combined with agonist maintenance treatments versus agonist maintenance treatments alone for treatment of </a:t>
            </a:r>
            <a:r>
              <a:rPr lang="en-US" b="1" dirty="0">
                <a:solidFill>
                  <a:prstClr val="black"/>
                </a:solidFill>
                <a:hlinkClick r:id="rId5"/>
              </a:rPr>
              <a:t>opioid</a:t>
            </a:r>
            <a:r>
              <a:rPr lang="en-US" dirty="0">
                <a:solidFill>
                  <a:prstClr val="black"/>
                </a:solidFill>
                <a:hlinkClick r:id="rId5"/>
              </a:rPr>
              <a:t> dependence.</a:t>
            </a:r>
            <a:endParaRPr lang="en-US" dirty="0">
              <a:solidFill>
                <a:prstClr val="black"/>
              </a:solidFill>
            </a:endParaRPr>
          </a:p>
          <a:p>
            <a:pPr lvl="0"/>
            <a:r>
              <a:rPr lang="en-US" dirty="0">
                <a:solidFill>
                  <a:prstClr val="black"/>
                </a:solidFill>
              </a:rPr>
              <a:t>Amato L, </a:t>
            </a:r>
            <a:r>
              <a:rPr lang="en-US" dirty="0" err="1">
                <a:solidFill>
                  <a:prstClr val="black"/>
                </a:solidFill>
              </a:rPr>
              <a:t>Minozzi</a:t>
            </a:r>
            <a:r>
              <a:rPr lang="en-US" dirty="0">
                <a:solidFill>
                  <a:prstClr val="black"/>
                </a:solidFill>
              </a:rPr>
              <a:t> S, </a:t>
            </a:r>
            <a:r>
              <a:rPr lang="en-US" dirty="0" err="1">
                <a:solidFill>
                  <a:prstClr val="black"/>
                </a:solidFill>
              </a:rPr>
              <a:t>Davoli</a:t>
            </a:r>
            <a:r>
              <a:rPr lang="en-US" dirty="0">
                <a:solidFill>
                  <a:prstClr val="black"/>
                </a:solidFill>
              </a:rPr>
              <a:t> M, </a:t>
            </a:r>
            <a:r>
              <a:rPr lang="en-US" dirty="0" err="1">
                <a:solidFill>
                  <a:prstClr val="black"/>
                </a:solidFill>
              </a:rPr>
              <a:t>Vecchi</a:t>
            </a:r>
            <a:r>
              <a:rPr lang="en-US" dirty="0">
                <a:solidFill>
                  <a:prstClr val="black"/>
                </a:solidFill>
              </a:rPr>
              <a:t> S.</a:t>
            </a:r>
          </a:p>
          <a:p>
            <a:pPr lvl="0"/>
            <a:r>
              <a:rPr lang="en-US" b="1" dirty="0">
                <a:solidFill>
                  <a:prstClr val="black"/>
                </a:solidFill>
              </a:rPr>
              <a:t>Cochrane</a:t>
            </a:r>
            <a:r>
              <a:rPr lang="en-US" dirty="0">
                <a:solidFill>
                  <a:prstClr val="black"/>
                </a:solidFill>
              </a:rPr>
              <a:t> Database </a:t>
            </a:r>
            <a:r>
              <a:rPr lang="en-US" dirty="0" err="1">
                <a:solidFill>
                  <a:prstClr val="black"/>
                </a:solidFill>
              </a:rPr>
              <a:t>Syst</a:t>
            </a:r>
            <a:r>
              <a:rPr lang="en-US" dirty="0">
                <a:solidFill>
                  <a:prstClr val="black"/>
                </a:solidFill>
              </a:rPr>
              <a:t> Rev. 2011 Oct 5;(10):CD004147</a:t>
            </a:r>
          </a:p>
          <a:p>
            <a:pPr lvl="0"/>
            <a:endParaRPr lang="en-US" dirty="0">
              <a:solidFill>
                <a:prstClr val="black"/>
              </a:solidFill>
            </a:endParaRPr>
          </a:p>
          <a:p>
            <a:pPr lvl="0"/>
            <a:r>
              <a:rPr lang="en-US" u="sng" dirty="0">
                <a:solidFill>
                  <a:prstClr val="black"/>
                </a:solidFill>
                <a:hlinkClick r:id="rId6" tooltip="Lancet (London, England)."/>
              </a:rPr>
              <a:t>Lancet.</a:t>
            </a:r>
            <a:r>
              <a:rPr lang="en-US" dirty="0">
                <a:solidFill>
                  <a:prstClr val="black"/>
                </a:solidFill>
              </a:rPr>
              <a:t> 2003 Feb 22;361(9358):662-8.</a:t>
            </a:r>
          </a:p>
          <a:p>
            <a:pPr lvl="0"/>
            <a:r>
              <a:rPr lang="en-US" b="1" dirty="0">
                <a:solidFill>
                  <a:prstClr val="black"/>
                </a:solidFill>
              </a:rPr>
              <a:t>1-year retention and social function after buprenorphine-assisted relapse prevention treatment for heroin dependence in Sweden: a </a:t>
            </a:r>
            <a:r>
              <a:rPr lang="en-US" b="1" dirty="0" err="1">
                <a:solidFill>
                  <a:prstClr val="black"/>
                </a:solidFill>
              </a:rPr>
              <a:t>randomised</a:t>
            </a:r>
            <a:r>
              <a:rPr lang="en-US" b="1" dirty="0">
                <a:solidFill>
                  <a:prstClr val="black"/>
                </a:solidFill>
              </a:rPr>
              <a:t>, placebo-controlled trial.</a:t>
            </a:r>
          </a:p>
          <a:p>
            <a:pPr lvl="0"/>
            <a:r>
              <a:rPr lang="en-US" u="sng" dirty="0" err="1">
                <a:solidFill>
                  <a:prstClr val="black"/>
                </a:solidFill>
                <a:hlinkClick r:id="rId7"/>
              </a:rPr>
              <a:t>Kakko</a:t>
            </a:r>
            <a:r>
              <a:rPr lang="en-US" u="sng" dirty="0">
                <a:solidFill>
                  <a:prstClr val="black"/>
                </a:solidFill>
                <a:hlinkClick r:id="rId7"/>
              </a:rPr>
              <a:t> J</a:t>
            </a:r>
            <a:r>
              <a:rPr lang="en-US" baseline="30000" dirty="0">
                <a:solidFill>
                  <a:prstClr val="black"/>
                </a:solidFill>
              </a:rPr>
              <a:t>1</a:t>
            </a:r>
            <a:r>
              <a:rPr lang="en-US" dirty="0">
                <a:solidFill>
                  <a:prstClr val="black"/>
                </a:solidFill>
              </a:rPr>
              <a:t>, </a:t>
            </a:r>
            <a:r>
              <a:rPr lang="en-US" u="sng" dirty="0" err="1">
                <a:solidFill>
                  <a:prstClr val="black"/>
                </a:solidFill>
                <a:hlinkClick r:id="rId8"/>
              </a:rPr>
              <a:t>Svanborg</a:t>
            </a:r>
            <a:r>
              <a:rPr lang="en-US" u="sng" dirty="0">
                <a:solidFill>
                  <a:prstClr val="black"/>
                </a:solidFill>
                <a:hlinkClick r:id="rId8"/>
              </a:rPr>
              <a:t> KD</a:t>
            </a:r>
            <a:r>
              <a:rPr lang="en-US" dirty="0">
                <a:solidFill>
                  <a:prstClr val="black"/>
                </a:solidFill>
              </a:rPr>
              <a:t>, </a:t>
            </a:r>
            <a:r>
              <a:rPr lang="en-US" u="sng" dirty="0" err="1">
                <a:solidFill>
                  <a:prstClr val="black"/>
                </a:solidFill>
                <a:hlinkClick r:id="rId9"/>
              </a:rPr>
              <a:t>Kreek</a:t>
            </a:r>
            <a:r>
              <a:rPr lang="en-US" u="sng" dirty="0">
                <a:solidFill>
                  <a:prstClr val="black"/>
                </a:solidFill>
                <a:hlinkClick r:id="rId9"/>
              </a:rPr>
              <a:t> MJ</a:t>
            </a:r>
            <a:r>
              <a:rPr lang="en-US" dirty="0">
                <a:solidFill>
                  <a:prstClr val="black"/>
                </a:solidFill>
              </a:rPr>
              <a:t>, </a:t>
            </a:r>
            <a:r>
              <a:rPr lang="en-US" u="sng" dirty="0" err="1">
                <a:solidFill>
                  <a:prstClr val="black"/>
                </a:solidFill>
                <a:hlinkClick r:id="rId10"/>
              </a:rPr>
              <a:t>Heilig</a:t>
            </a:r>
            <a:r>
              <a:rPr lang="en-US" u="sng" dirty="0">
                <a:solidFill>
                  <a:prstClr val="black"/>
                </a:solidFill>
                <a:hlinkClick r:id="rId10"/>
              </a:rPr>
              <a:t> M</a:t>
            </a:r>
            <a:r>
              <a:rPr lang="en-US" dirty="0">
                <a:solidFill>
                  <a:prstClr val="black"/>
                </a:solidFill>
              </a:rPr>
              <a:t>.</a:t>
            </a:r>
          </a:p>
          <a:p>
            <a:pPr lvl="0"/>
            <a:endParaRPr lang="en-US" dirty="0">
              <a:solidFill>
                <a:prstClr val="black"/>
              </a:solidFill>
            </a:endParaRPr>
          </a:p>
          <a:p>
            <a:pPr lvl="0"/>
            <a:r>
              <a:rPr lang="en-US" u="sng" dirty="0">
                <a:solidFill>
                  <a:prstClr val="black"/>
                </a:solidFill>
                <a:hlinkClick r:id="rId11" tooltip="American journal of public health."/>
              </a:rPr>
              <a:t>Am J Public Health.</a:t>
            </a:r>
            <a:r>
              <a:rPr lang="en-US" dirty="0">
                <a:solidFill>
                  <a:prstClr val="black"/>
                </a:solidFill>
              </a:rPr>
              <a:t> 2013 May;103(5):917-22. </a:t>
            </a:r>
            <a:r>
              <a:rPr lang="en-US" dirty="0" err="1">
                <a:solidFill>
                  <a:prstClr val="black"/>
                </a:solidFill>
              </a:rPr>
              <a:t>doi</a:t>
            </a:r>
            <a:r>
              <a:rPr lang="en-US" dirty="0">
                <a:solidFill>
                  <a:prstClr val="black"/>
                </a:solidFill>
              </a:rPr>
              <a:t>: 10.2105/AJPH.2012.301049. </a:t>
            </a:r>
            <a:r>
              <a:rPr lang="en-US" dirty="0" err="1">
                <a:solidFill>
                  <a:prstClr val="black"/>
                </a:solidFill>
              </a:rPr>
              <a:t>Epub</a:t>
            </a:r>
            <a:r>
              <a:rPr lang="en-US" dirty="0">
                <a:solidFill>
                  <a:prstClr val="black"/>
                </a:solidFill>
              </a:rPr>
              <a:t> 2013 Mar 14.</a:t>
            </a:r>
          </a:p>
          <a:p>
            <a:pPr lvl="0"/>
            <a:r>
              <a:rPr lang="en-US" b="1" dirty="0">
                <a:solidFill>
                  <a:prstClr val="black"/>
                </a:solidFill>
              </a:rPr>
              <a:t>Opioid agonist treatments and heroin overdose deaths in Baltimore, Maryland, 1995-2009.</a:t>
            </a:r>
          </a:p>
          <a:p>
            <a:pPr lvl="0"/>
            <a:r>
              <a:rPr lang="en-US" u="sng" dirty="0">
                <a:solidFill>
                  <a:prstClr val="black"/>
                </a:solidFill>
                <a:hlinkClick r:id="rId12"/>
              </a:rPr>
              <a:t>Schwartz RP</a:t>
            </a:r>
            <a:r>
              <a:rPr lang="en-US" baseline="30000" dirty="0">
                <a:solidFill>
                  <a:prstClr val="black"/>
                </a:solidFill>
              </a:rPr>
              <a:t>1</a:t>
            </a:r>
            <a:r>
              <a:rPr lang="en-US" dirty="0">
                <a:solidFill>
                  <a:prstClr val="black"/>
                </a:solidFill>
              </a:rPr>
              <a:t>, </a:t>
            </a:r>
            <a:r>
              <a:rPr lang="en-US" u="sng" dirty="0" err="1">
                <a:solidFill>
                  <a:prstClr val="black"/>
                </a:solidFill>
                <a:hlinkClick r:id="rId13"/>
              </a:rPr>
              <a:t>Gryczynski</a:t>
            </a:r>
            <a:r>
              <a:rPr lang="en-US" u="sng" dirty="0">
                <a:solidFill>
                  <a:prstClr val="black"/>
                </a:solidFill>
                <a:hlinkClick r:id="rId13"/>
              </a:rPr>
              <a:t> J</a:t>
            </a:r>
            <a:r>
              <a:rPr lang="en-US" dirty="0">
                <a:solidFill>
                  <a:prstClr val="black"/>
                </a:solidFill>
              </a:rPr>
              <a:t>, </a:t>
            </a:r>
            <a:r>
              <a:rPr lang="en-US" u="sng" dirty="0">
                <a:solidFill>
                  <a:prstClr val="black"/>
                </a:solidFill>
                <a:hlinkClick r:id="rId14"/>
              </a:rPr>
              <a:t>O'Grady KE</a:t>
            </a:r>
            <a:r>
              <a:rPr lang="en-US" dirty="0">
                <a:solidFill>
                  <a:prstClr val="black"/>
                </a:solidFill>
              </a:rPr>
              <a:t>, </a:t>
            </a:r>
            <a:r>
              <a:rPr lang="en-US" u="sng" dirty="0" err="1">
                <a:solidFill>
                  <a:prstClr val="black"/>
                </a:solidFill>
                <a:hlinkClick r:id="rId15"/>
              </a:rPr>
              <a:t>Sharfstein</a:t>
            </a:r>
            <a:r>
              <a:rPr lang="en-US" u="sng" dirty="0">
                <a:solidFill>
                  <a:prstClr val="black"/>
                </a:solidFill>
                <a:hlinkClick r:id="rId15"/>
              </a:rPr>
              <a:t> JM</a:t>
            </a:r>
            <a:r>
              <a:rPr lang="en-US" dirty="0">
                <a:solidFill>
                  <a:prstClr val="black"/>
                </a:solidFill>
              </a:rPr>
              <a:t>, </a:t>
            </a:r>
            <a:r>
              <a:rPr lang="en-US" u="sng" dirty="0">
                <a:solidFill>
                  <a:prstClr val="black"/>
                </a:solidFill>
                <a:hlinkClick r:id="rId16"/>
              </a:rPr>
              <a:t>Warren G</a:t>
            </a:r>
            <a:r>
              <a:rPr lang="en-US" dirty="0">
                <a:solidFill>
                  <a:prstClr val="black"/>
                </a:solidFill>
              </a:rPr>
              <a:t>, </a:t>
            </a:r>
            <a:r>
              <a:rPr lang="en-US" u="sng" dirty="0">
                <a:solidFill>
                  <a:prstClr val="black"/>
                </a:solidFill>
                <a:hlinkClick r:id="rId17"/>
              </a:rPr>
              <a:t>Olsen Y</a:t>
            </a:r>
            <a:r>
              <a:rPr lang="en-US" dirty="0">
                <a:solidFill>
                  <a:prstClr val="black"/>
                </a:solidFill>
              </a:rPr>
              <a:t>, </a:t>
            </a:r>
            <a:r>
              <a:rPr lang="en-US" u="sng" dirty="0">
                <a:solidFill>
                  <a:prstClr val="black"/>
                </a:solidFill>
                <a:hlinkClick r:id="rId18"/>
              </a:rPr>
              <a:t>Mitchell SG</a:t>
            </a:r>
            <a:r>
              <a:rPr lang="en-US" dirty="0">
                <a:solidFill>
                  <a:prstClr val="black"/>
                </a:solidFill>
              </a:rPr>
              <a:t>, </a:t>
            </a:r>
            <a:r>
              <a:rPr lang="en-US" u="sng" dirty="0">
                <a:solidFill>
                  <a:prstClr val="black"/>
                </a:solidFill>
                <a:hlinkClick r:id="rId19"/>
              </a:rPr>
              <a:t>Jaffe </a:t>
            </a:r>
            <a:r>
              <a:rPr lang="en-US" u="sng" dirty="0" smtClean="0">
                <a:solidFill>
                  <a:prstClr val="black"/>
                </a:solidFill>
                <a:hlinkClick r:id="rId19"/>
              </a:rPr>
              <a:t>JH</a:t>
            </a:r>
            <a:endParaRPr lang="en-US" dirty="0">
              <a:solidFill>
                <a:prstClr val="black"/>
              </a:solidFill>
            </a:endParaRPr>
          </a:p>
        </p:txBody>
      </p:sp>
      <p:pic>
        <p:nvPicPr>
          <p:cNvPr id="3" name="Picture 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58417" y="26504"/>
            <a:ext cx="1517976" cy="99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8638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1251" y="998329"/>
            <a:ext cx="9602200" cy="6463308"/>
          </a:xfrm>
          <a:prstGeom prst="rect">
            <a:avLst/>
          </a:prstGeom>
          <a:noFill/>
        </p:spPr>
        <p:txBody>
          <a:bodyPr wrap="square" rtlCol="0">
            <a:spAutoFit/>
          </a:bodyPr>
          <a:lstStyle/>
          <a:p>
            <a:pPr lvl="0"/>
            <a:r>
              <a:rPr lang="en-US" u="sng" dirty="0">
                <a:solidFill>
                  <a:prstClr val="black"/>
                </a:solidFill>
                <a:hlinkClick r:id="rId3" tooltip="The Cochrane database of systematic reviews."/>
              </a:rPr>
              <a:t>Cochrane Database </a:t>
            </a:r>
            <a:r>
              <a:rPr lang="en-US" u="sng" dirty="0" err="1">
                <a:solidFill>
                  <a:prstClr val="black"/>
                </a:solidFill>
                <a:hlinkClick r:id="rId3" tooltip="The Cochrane database of systematic reviews."/>
              </a:rPr>
              <a:t>Syst</a:t>
            </a:r>
            <a:r>
              <a:rPr lang="en-US" u="sng" dirty="0">
                <a:solidFill>
                  <a:prstClr val="black"/>
                </a:solidFill>
                <a:hlinkClick r:id="rId3" tooltip="The Cochrane database of systematic reviews."/>
              </a:rPr>
              <a:t> Rev.</a:t>
            </a:r>
            <a:r>
              <a:rPr lang="en-US" dirty="0">
                <a:solidFill>
                  <a:prstClr val="black"/>
                </a:solidFill>
              </a:rPr>
              <a:t> 2008 Apr 16;(2):CD006140. </a:t>
            </a:r>
            <a:r>
              <a:rPr lang="en-US" dirty="0" err="1">
                <a:solidFill>
                  <a:prstClr val="black"/>
                </a:solidFill>
              </a:rPr>
              <a:t>doi</a:t>
            </a:r>
            <a:r>
              <a:rPr lang="en-US" dirty="0">
                <a:solidFill>
                  <a:prstClr val="black"/>
                </a:solidFill>
              </a:rPr>
              <a:t>: 10.1002/14651858.CD006140.pub2.</a:t>
            </a:r>
          </a:p>
          <a:p>
            <a:pPr lvl="0"/>
            <a:r>
              <a:rPr lang="en-US" b="1" dirty="0">
                <a:solidFill>
                  <a:prstClr val="black"/>
                </a:solidFill>
              </a:rPr>
              <a:t>Sustained-release naltrexone for opioid dependence.</a:t>
            </a:r>
          </a:p>
          <a:p>
            <a:pPr lvl="0"/>
            <a:r>
              <a:rPr lang="en-US" u="sng" dirty="0" err="1">
                <a:solidFill>
                  <a:prstClr val="black"/>
                </a:solidFill>
                <a:hlinkClick r:id="rId4"/>
              </a:rPr>
              <a:t>Lobmaier</a:t>
            </a:r>
            <a:r>
              <a:rPr lang="en-US" u="sng" dirty="0">
                <a:solidFill>
                  <a:prstClr val="black"/>
                </a:solidFill>
                <a:hlinkClick r:id="rId4"/>
              </a:rPr>
              <a:t> P</a:t>
            </a:r>
            <a:r>
              <a:rPr lang="en-US" baseline="30000" dirty="0">
                <a:solidFill>
                  <a:prstClr val="black"/>
                </a:solidFill>
              </a:rPr>
              <a:t>1</a:t>
            </a:r>
            <a:r>
              <a:rPr lang="en-US" dirty="0">
                <a:solidFill>
                  <a:prstClr val="black"/>
                </a:solidFill>
              </a:rPr>
              <a:t>, </a:t>
            </a:r>
            <a:r>
              <a:rPr lang="en-US" u="sng" dirty="0" err="1">
                <a:solidFill>
                  <a:prstClr val="black"/>
                </a:solidFill>
                <a:hlinkClick r:id="rId5"/>
              </a:rPr>
              <a:t>Kornør</a:t>
            </a:r>
            <a:r>
              <a:rPr lang="en-US" u="sng" dirty="0">
                <a:solidFill>
                  <a:prstClr val="black"/>
                </a:solidFill>
                <a:hlinkClick r:id="rId5"/>
              </a:rPr>
              <a:t> H</a:t>
            </a:r>
            <a:r>
              <a:rPr lang="en-US" dirty="0">
                <a:solidFill>
                  <a:prstClr val="black"/>
                </a:solidFill>
              </a:rPr>
              <a:t>, </a:t>
            </a:r>
            <a:r>
              <a:rPr lang="en-US" u="sng" dirty="0" err="1">
                <a:solidFill>
                  <a:prstClr val="black"/>
                </a:solidFill>
                <a:hlinkClick r:id="rId6"/>
              </a:rPr>
              <a:t>Kunøe</a:t>
            </a:r>
            <a:r>
              <a:rPr lang="en-US" u="sng" dirty="0">
                <a:solidFill>
                  <a:prstClr val="black"/>
                </a:solidFill>
                <a:hlinkClick r:id="rId6"/>
              </a:rPr>
              <a:t> N</a:t>
            </a:r>
            <a:r>
              <a:rPr lang="en-US" dirty="0">
                <a:solidFill>
                  <a:prstClr val="black"/>
                </a:solidFill>
              </a:rPr>
              <a:t>, </a:t>
            </a:r>
            <a:r>
              <a:rPr lang="en-US" u="sng" dirty="0" err="1">
                <a:solidFill>
                  <a:prstClr val="black"/>
                </a:solidFill>
                <a:hlinkClick r:id="rId7"/>
              </a:rPr>
              <a:t>Bjørndal</a:t>
            </a:r>
            <a:r>
              <a:rPr lang="en-US" u="sng" dirty="0">
                <a:solidFill>
                  <a:prstClr val="black"/>
                </a:solidFill>
                <a:hlinkClick r:id="rId7"/>
              </a:rPr>
              <a:t> A</a:t>
            </a:r>
            <a:endParaRPr lang="en-US" dirty="0">
              <a:solidFill>
                <a:prstClr val="black"/>
              </a:solidFill>
            </a:endParaRPr>
          </a:p>
          <a:p>
            <a:pPr lvl="0"/>
            <a:endParaRPr lang="en-US" dirty="0">
              <a:solidFill>
                <a:prstClr val="black"/>
              </a:solidFill>
            </a:endParaRPr>
          </a:p>
          <a:p>
            <a:pPr lvl="0"/>
            <a:r>
              <a:rPr lang="en-US" u="sng" dirty="0">
                <a:solidFill>
                  <a:prstClr val="black"/>
                </a:solidFill>
                <a:hlinkClick r:id="rId8" tooltip="The New England journal of medicine."/>
              </a:rPr>
              <a:t>N </a:t>
            </a:r>
            <a:r>
              <a:rPr lang="en-US" u="sng" dirty="0" err="1">
                <a:solidFill>
                  <a:prstClr val="black"/>
                </a:solidFill>
                <a:hlinkClick r:id="rId8" tooltip="The New England journal of medicine."/>
              </a:rPr>
              <a:t>Engl</a:t>
            </a:r>
            <a:r>
              <a:rPr lang="en-US" u="sng" dirty="0">
                <a:solidFill>
                  <a:prstClr val="black"/>
                </a:solidFill>
                <a:hlinkClick r:id="rId8" tooltip="The New England journal of medicine."/>
              </a:rPr>
              <a:t> J Med.</a:t>
            </a:r>
            <a:r>
              <a:rPr lang="en-US" dirty="0">
                <a:solidFill>
                  <a:prstClr val="black"/>
                </a:solidFill>
              </a:rPr>
              <a:t> 2016 Mar 31;374(13):1232-42. </a:t>
            </a:r>
            <a:r>
              <a:rPr lang="en-US" dirty="0" err="1">
                <a:solidFill>
                  <a:prstClr val="black"/>
                </a:solidFill>
              </a:rPr>
              <a:t>doi</a:t>
            </a:r>
            <a:r>
              <a:rPr lang="en-US" dirty="0">
                <a:solidFill>
                  <a:prstClr val="black"/>
                </a:solidFill>
              </a:rPr>
              <a:t>: 10.1056/NEJMoa1505409.</a:t>
            </a:r>
          </a:p>
          <a:p>
            <a:pPr lvl="0"/>
            <a:r>
              <a:rPr lang="en-US" b="1" dirty="0">
                <a:solidFill>
                  <a:prstClr val="black"/>
                </a:solidFill>
              </a:rPr>
              <a:t>Extended-Release Naltrexone to Prevent Opioid Relapse in Criminal Justice Offenders.</a:t>
            </a:r>
          </a:p>
          <a:p>
            <a:pPr lvl="0"/>
            <a:r>
              <a:rPr lang="en-US" u="sng" dirty="0">
                <a:solidFill>
                  <a:prstClr val="black"/>
                </a:solidFill>
                <a:hlinkClick r:id="rId9"/>
              </a:rPr>
              <a:t>Lee JD</a:t>
            </a:r>
            <a:r>
              <a:rPr lang="en-US" baseline="30000" dirty="0">
                <a:solidFill>
                  <a:prstClr val="black"/>
                </a:solidFill>
              </a:rPr>
              <a:t>1</a:t>
            </a:r>
            <a:r>
              <a:rPr lang="en-US" dirty="0">
                <a:solidFill>
                  <a:prstClr val="black"/>
                </a:solidFill>
              </a:rPr>
              <a:t>, </a:t>
            </a:r>
            <a:r>
              <a:rPr lang="en-US" u="sng" dirty="0" err="1">
                <a:solidFill>
                  <a:prstClr val="black"/>
                </a:solidFill>
                <a:hlinkClick r:id="rId10"/>
              </a:rPr>
              <a:t>Friedmann</a:t>
            </a:r>
            <a:r>
              <a:rPr lang="en-US" u="sng" dirty="0">
                <a:solidFill>
                  <a:prstClr val="black"/>
                </a:solidFill>
                <a:hlinkClick r:id="rId10"/>
              </a:rPr>
              <a:t> PD</a:t>
            </a:r>
            <a:r>
              <a:rPr lang="en-US" baseline="30000" dirty="0">
                <a:solidFill>
                  <a:prstClr val="black"/>
                </a:solidFill>
              </a:rPr>
              <a:t>1</a:t>
            </a:r>
            <a:r>
              <a:rPr lang="en-US" dirty="0">
                <a:solidFill>
                  <a:prstClr val="black"/>
                </a:solidFill>
              </a:rPr>
              <a:t>, </a:t>
            </a:r>
            <a:r>
              <a:rPr lang="en-US" u="sng" dirty="0" err="1">
                <a:solidFill>
                  <a:prstClr val="black"/>
                </a:solidFill>
                <a:hlinkClick r:id="rId11"/>
              </a:rPr>
              <a:t>Kinlock</a:t>
            </a:r>
            <a:r>
              <a:rPr lang="en-US" u="sng" dirty="0">
                <a:solidFill>
                  <a:prstClr val="black"/>
                </a:solidFill>
                <a:hlinkClick r:id="rId11"/>
              </a:rPr>
              <a:t> TW</a:t>
            </a:r>
            <a:r>
              <a:rPr lang="en-US" baseline="30000" dirty="0">
                <a:solidFill>
                  <a:prstClr val="black"/>
                </a:solidFill>
              </a:rPr>
              <a:t>1</a:t>
            </a:r>
            <a:r>
              <a:rPr lang="en-US" dirty="0">
                <a:solidFill>
                  <a:prstClr val="black"/>
                </a:solidFill>
              </a:rPr>
              <a:t>, </a:t>
            </a:r>
            <a:r>
              <a:rPr lang="en-US" u="sng" dirty="0" err="1">
                <a:solidFill>
                  <a:prstClr val="black"/>
                </a:solidFill>
                <a:hlinkClick r:id="rId12"/>
              </a:rPr>
              <a:t>Nunes</a:t>
            </a:r>
            <a:r>
              <a:rPr lang="en-US" u="sng" dirty="0">
                <a:solidFill>
                  <a:prstClr val="black"/>
                </a:solidFill>
                <a:hlinkClick r:id="rId12"/>
              </a:rPr>
              <a:t> EV</a:t>
            </a:r>
            <a:r>
              <a:rPr lang="en-US" baseline="30000" dirty="0">
                <a:solidFill>
                  <a:prstClr val="black"/>
                </a:solidFill>
              </a:rPr>
              <a:t>1</a:t>
            </a:r>
            <a:r>
              <a:rPr lang="en-US" dirty="0">
                <a:solidFill>
                  <a:prstClr val="black"/>
                </a:solidFill>
              </a:rPr>
              <a:t>, </a:t>
            </a:r>
            <a:r>
              <a:rPr lang="en-US" u="sng" dirty="0">
                <a:solidFill>
                  <a:prstClr val="black"/>
                </a:solidFill>
                <a:hlinkClick r:id="rId13"/>
              </a:rPr>
              <a:t>Boney TY</a:t>
            </a:r>
            <a:r>
              <a:rPr lang="en-US" baseline="30000" dirty="0">
                <a:solidFill>
                  <a:prstClr val="black"/>
                </a:solidFill>
              </a:rPr>
              <a:t>1</a:t>
            </a:r>
            <a:r>
              <a:rPr lang="en-US" dirty="0">
                <a:solidFill>
                  <a:prstClr val="black"/>
                </a:solidFill>
              </a:rPr>
              <a:t>, </a:t>
            </a:r>
            <a:r>
              <a:rPr lang="en-US" u="sng" dirty="0" err="1">
                <a:solidFill>
                  <a:prstClr val="black"/>
                </a:solidFill>
                <a:hlinkClick r:id="rId14"/>
              </a:rPr>
              <a:t>Hoskinson</a:t>
            </a:r>
            <a:r>
              <a:rPr lang="en-US" u="sng" dirty="0">
                <a:solidFill>
                  <a:prstClr val="black"/>
                </a:solidFill>
                <a:hlinkClick r:id="rId14"/>
              </a:rPr>
              <a:t> RA Jr</a:t>
            </a:r>
            <a:r>
              <a:rPr lang="en-US" baseline="30000" dirty="0">
                <a:solidFill>
                  <a:prstClr val="black"/>
                </a:solidFill>
              </a:rPr>
              <a:t>1</a:t>
            </a:r>
            <a:r>
              <a:rPr lang="en-US" dirty="0">
                <a:solidFill>
                  <a:prstClr val="black"/>
                </a:solidFill>
              </a:rPr>
              <a:t>, </a:t>
            </a:r>
            <a:r>
              <a:rPr lang="en-US" u="sng" dirty="0">
                <a:solidFill>
                  <a:prstClr val="black"/>
                </a:solidFill>
                <a:hlinkClick r:id="rId15"/>
              </a:rPr>
              <a:t>Wilson D</a:t>
            </a:r>
            <a:r>
              <a:rPr lang="en-US" baseline="30000" dirty="0">
                <a:solidFill>
                  <a:prstClr val="black"/>
                </a:solidFill>
              </a:rPr>
              <a:t>1</a:t>
            </a:r>
            <a:r>
              <a:rPr lang="en-US" dirty="0">
                <a:solidFill>
                  <a:prstClr val="black"/>
                </a:solidFill>
              </a:rPr>
              <a:t>, </a:t>
            </a:r>
            <a:r>
              <a:rPr lang="en-US" u="sng" dirty="0">
                <a:solidFill>
                  <a:prstClr val="black"/>
                </a:solidFill>
                <a:hlinkClick r:id="rId16"/>
              </a:rPr>
              <a:t>McDonald R</a:t>
            </a:r>
            <a:r>
              <a:rPr lang="en-US" baseline="30000" dirty="0">
                <a:solidFill>
                  <a:prstClr val="black"/>
                </a:solidFill>
              </a:rPr>
              <a:t>1</a:t>
            </a:r>
            <a:r>
              <a:rPr lang="en-US" dirty="0">
                <a:solidFill>
                  <a:prstClr val="black"/>
                </a:solidFill>
              </a:rPr>
              <a:t>, </a:t>
            </a:r>
            <a:r>
              <a:rPr lang="en-US" u="sng" dirty="0" err="1">
                <a:solidFill>
                  <a:prstClr val="black"/>
                </a:solidFill>
                <a:hlinkClick r:id="rId17"/>
              </a:rPr>
              <a:t>Rotrosen</a:t>
            </a:r>
            <a:r>
              <a:rPr lang="en-US" u="sng" dirty="0">
                <a:solidFill>
                  <a:prstClr val="black"/>
                </a:solidFill>
                <a:hlinkClick r:id="rId17"/>
              </a:rPr>
              <a:t> J</a:t>
            </a:r>
            <a:r>
              <a:rPr lang="en-US" baseline="30000" dirty="0">
                <a:solidFill>
                  <a:prstClr val="black"/>
                </a:solidFill>
              </a:rPr>
              <a:t>1</a:t>
            </a:r>
            <a:r>
              <a:rPr lang="en-US" dirty="0">
                <a:solidFill>
                  <a:prstClr val="black"/>
                </a:solidFill>
              </a:rPr>
              <a:t>, </a:t>
            </a:r>
            <a:r>
              <a:rPr lang="en-US" u="sng" dirty="0" err="1">
                <a:solidFill>
                  <a:prstClr val="black"/>
                </a:solidFill>
                <a:hlinkClick r:id="rId18"/>
              </a:rPr>
              <a:t>Gourevitch</a:t>
            </a:r>
            <a:r>
              <a:rPr lang="en-US" u="sng" dirty="0">
                <a:solidFill>
                  <a:prstClr val="black"/>
                </a:solidFill>
                <a:hlinkClick r:id="rId18"/>
              </a:rPr>
              <a:t> MN</a:t>
            </a:r>
            <a:r>
              <a:rPr lang="en-US" baseline="30000" dirty="0">
                <a:solidFill>
                  <a:prstClr val="black"/>
                </a:solidFill>
              </a:rPr>
              <a:t>1</a:t>
            </a:r>
            <a:r>
              <a:rPr lang="en-US" dirty="0">
                <a:solidFill>
                  <a:prstClr val="black"/>
                </a:solidFill>
              </a:rPr>
              <a:t>, </a:t>
            </a:r>
            <a:r>
              <a:rPr lang="en-US" u="sng" dirty="0">
                <a:solidFill>
                  <a:prstClr val="black"/>
                </a:solidFill>
                <a:hlinkClick r:id="rId19"/>
              </a:rPr>
              <a:t>Gordon M</a:t>
            </a:r>
            <a:r>
              <a:rPr lang="en-US" baseline="30000" dirty="0">
                <a:solidFill>
                  <a:prstClr val="black"/>
                </a:solidFill>
              </a:rPr>
              <a:t>1</a:t>
            </a:r>
            <a:r>
              <a:rPr lang="en-US" dirty="0">
                <a:solidFill>
                  <a:prstClr val="black"/>
                </a:solidFill>
              </a:rPr>
              <a:t>,</a:t>
            </a:r>
            <a:r>
              <a:rPr lang="en-US" u="sng" dirty="0">
                <a:solidFill>
                  <a:prstClr val="black"/>
                </a:solidFill>
                <a:hlinkClick r:id="rId20"/>
              </a:rPr>
              <a:t>Fishman M</a:t>
            </a:r>
            <a:r>
              <a:rPr lang="en-US" baseline="30000" dirty="0">
                <a:solidFill>
                  <a:prstClr val="black"/>
                </a:solidFill>
              </a:rPr>
              <a:t>1</a:t>
            </a:r>
            <a:r>
              <a:rPr lang="en-US" dirty="0">
                <a:solidFill>
                  <a:prstClr val="black"/>
                </a:solidFill>
              </a:rPr>
              <a:t>, </a:t>
            </a:r>
            <a:r>
              <a:rPr lang="en-US" u="sng" dirty="0">
                <a:solidFill>
                  <a:prstClr val="black"/>
                </a:solidFill>
                <a:hlinkClick r:id="rId21"/>
              </a:rPr>
              <a:t>Chen DT</a:t>
            </a:r>
            <a:r>
              <a:rPr lang="en-US" baseline="30000" dirty="0">
                <a:solidFill>
                  <a:prstClr val="black"/>
                </a:solidFill>
              </a:rPr>
              <a:t>1</a:t>
            </a:r>
            <a:r>
              <a:rPr lang="en-US" dirty="0">
                <a:solidFill>
                  <a:prstClr val="black"/>
                </a:solidFill>
              </a:rPr>
              <a:t>, </a:t>
            </a:r>
            <a:r>
              <a:rPr lang="en-US" u="sng" dirty="0">
                <a:solidFill>
                  <a:prstClr val="black"/>
                </a:solidFill>
                <a:hlinkClick r:id="rId22"/>
              </a:rPr>
              <a:t>Bonnie RJ</a:t>
            </a:r>
            <a:r>
              <a:rPr lang="en-US" baseline="30000" dirty="0">
                <a:solidFill>
                  <a:prstClr val="black"/>
                </a:solidFill>
              </a:rPr>
              <a:t>1</a:t>
            </a:r>
            <a:r>
              <a:rPr lang="en-US" dirty="0">
                <a:solidFill>
                  <a:prstClr val="black"/>
                </a:solidFill>
              </a:rPr>
              <a:t>, </a:t>
            </a:r>
            <a:r>
              <a:rPr lang="en-US" u="sng" dirty="0">
                <a:solidFill>
                  <a:prstClr val="black"/>
                </a:solidFill>
                <a:hlinkClick r:id="rId23"/>
              </a:rPr>
              <a:t>Cornish JW</a:t>
            </a:r>
            <a:r>
              <a:rPr lang="en-US" baseline="30000" dirty="0">
                <a:solidFill>
                  <a:prstClr val="black"/>
                </a:solidFill>
              </a:rPr>
              <a:t>1</a:t>
            </a:r>
            <a:r>
              <a:rPr lang="en-US" dirty="0">
                <a:solidFill>
                  <a:prstClr val="black"/>
                </a:solidFill>
              </a:rPr>
              <a:t>, </a:t>
            </a:r>
            <a:r>
              <a:rPr lang="en-US" u="sng" dirty="0">
                <a:solidFill>
                  <a:prstClr val="black"/>
                </a:solidFill>
                <a:hlinkClick r:id="rId24"/>
              </a:rPr>
              <a:t>Murphy SM</a:t>
            </a:r>
            <a:r>
              <a:rPr lang="en-US" baseline="30000" dirty="0">
                <a:solidFill>
                  <a:prstClr val="black"/>
                </a:solidFill>
              </a:rPr>
              <a:t>1</a:t>
            </a:r>
            <a:r>
              <a:rPr lang="en-US" dirty="0">
                <a:solidFill>
                  <a:prstClr val="black"/>
                </a:solidFill>
              </a:rPr>
              <a:t>, </a:t>
            </a:r>
            <a:r>
              <a:rPr lang="en-US" u="sng" dirty="0">
                <a:solidFill>
                  <a:prstClr val="black"/>
                </a:solidFill>
                <a:hlinkClick r:id="rId25"/>
              </a:rPr>
              <a:t>O'Brien CP</a:t>
            </a:r>
            <a:r>
              <a:rPr lang="en-US" baseline="30000" dirty="0">
                <a:solidFill>
                  <a:prstClr val="black"/>
                </a:solidFill>
              </a:rPr>
              <a:t>1</a:t>
            </a:r>
            <a:endParaRPr lang="en-US" dirty="0">
              <a:solidFill>
                <a:prstClr val="black"/>
              </a:solidFill>
            </a:endParaRPr>
          </a:p>
          <a:p>
            <a:pPr lvl="0"/>
            <a:endParaRPr lang="en-US" u="sng" dirty="0">
              <a:solidFill>
                <a:prstClr val="black"/>
              </a:solidFill>
              <a:hlinkClick r:id="rId26" tooltip="Lancet (London, England)."/>
            </a:endParaRPr>
          </a:p>
          <a:p>
            <a:pPr lvl="0"/>
            <a:r>
              <a:rPr lang="en-US" u="sng" dirty="0">
                <a:solidFill>
                  <a:prstClr val="black"/>
                </a:solidFill>
                <a:hlinkClick r:id="rId26" tooltip="Lancet (London, England)."/>
              </a:rPr>
              <a:t>Lancet.</a:t>
            </a:r>
            <a:r>
              <a:rPr lang="en-US" dirty="0">
                <a:solidFill>
                  <a:prstClr val="black"/>
                </a:solidFill>
              </a:rPr>
              <a:t> 2011 Apr 30;377(9776):1506-13. </a:t>
            </a:r>
            <a:r>
              <a:rPr lang="en-US" dirty="0" err="1">
                <a:solidFill>
                  <a:prstClr val="black"/>
                </a:solidFill>
              </a:rPr>
              <a:t>doi</a:t>
            </a:r>
            <a:r>
              <a:rPr lang="en-US" dirty="0">
                <a:solidFill>
                  <a:prstClr val="black"/>
                </a:solidFill>
              </a:rPr>
              <a:t>: 10.1016/S0140-6736(11)60358-9.</a:t>
            </a:r>
          </a:p>
          <a:p>
            <a:pPr lvl="0"/>
            <a:r>
              <a:rPr lang="en-US" b="1" dirty="0">
                <a:solidFill>
                  <a:prstClr val="black"/>
                </a:solidFill>
              </a:rPr>
              <a:t>Injectable extended-release naltrexone for opioid dependence: a double-blind, placebo-controlled, </a:t>
            </a:r>
            <a:r>
              <a:rPr lang="en-US" b="1" dirty="0" err="1">
                <a:solidFill>
                  <a:prstClr val="black"/>
                </a:solidFill>
              </a:rPr>
              <a:t>multicentre</a:t>
            </a:r>
            <a:r>
              <a:rPr lang="en-US" b="1" dirty="0">
                <a:solidFill>
                  <a:prstClr val="black"/>
                </a:solidFill>
              </a:rPr>
              <a:t> </a:t>
            </a:r>
            <a:r>
              <a:rPr lang="en-US" b="1" dirty="0" err="1">
                <a:solidFill>
                  <a:prstClr val="black"/>
                </a:solidFill>
              </a:rPr>
              <a:t>randomised</a:t>
            </a:r>
            <a:r>
              <a:rPr lang="en-US" b="1" dirty="0">
                <a:solidFill>
                  <a:prstClr val="black"/>
                </a:solidFill>
              </a:rPr>
              <a:t> trial.</a:t>
            </a:r>
          </a:p>
          <a:p>
            <a:pPr lvl="0"/>
            <a:r>
              <a:rPr lang="en-US" u="sng" dirty="0" err="1">
                <a:solidFill>
                  <a:prstClr val="black"/>
                </a:solidFill>
                <a:hlinkClick r:id="rId27"/>
              </a:rPr>
              <a:t>Krupitsky</a:t>
            </a:r>
            <a:r>
              <a:rPr lang="en-US" u="sng" dirty="0">
                <a:solidFill>
                  <a:prstClr val="black"/>
                </a:solidFill>
                <a:hlinkClick r:id="rId27"/>
              </a:rPr>
              <a:t> E</a:t>
            </a:r>
            <a:r>
              <a:rPr lang="en-US" baseline="30000" dirty="0">
                <a:solidFill>
                  <a:prstClr val="black"/>
                </a:solidFill>
              </a:rPr>
              <a:t>1</a:t>
            </a:r>
            <a:r>
              <a:rPr lang="en-US" dirty="0">
                <a:solidFill>
                  <a:prstClr val="black"/>
                </a:solidFill>
              </a:rPr>
              <a:t>, </a:t>
            </a:r>
            <a:r>
              <a:rPr lang="en-US" u="sng" dirty="0" err="1">
                <a:solidFill>
                  <a:prstClr val="black"/>
                </a:solidFill>
                <a:hlinkClick r:id="rId28"/>
              </a:rPr>
              <a:t>Nunes</a:t>
            </a:r>
            <a:r>
              <a:rPr lang="en-US" u="sng" dirty="0">
                <a:solidFill>
                  <a:prstClr val="black"/>
                </a:solidFill>
                <a:hlinkClick r:id="rId28"/>
              </a:rPr>
              <a:t> EV</a:t>
            </a:r>
            <a:r>
              <a:rPr lang="en-US" dirty="0">
                <a:solidFill>
                  <a:prstClr val="black"/>
                </a:solidFill>
              </a:rPr>
              <a:t>, </a:t>
            </a:r>
            <a:r>
              <a:rPr lang="en-US" u="sng" dirty="0">
                <a:solidFill>
                  <a:prstClr val="black"/>
                </a:solidFill>
                <a:hlinkClick r:id="rId29"/>
              </a:rPr>
              <a:t>Ling W</a:t>
            </a:r>
            <a:r>
              <a:rPr lang="en-US" dirty="0">
                <a:solidFill>
                  <a:prstClr val="black"/>
                </a:solidFill>
              </a:rPr>
              <a:t>, </a:t>
            </a:r>
            <a:r>
              <a:rPr lang="en-US" u="sng" dirty="0" err="1">
                <a:solidFill>
                  <a:prstClr val="black"/>
                </a:solidFill>
                <a:hlinkClick r:id="rId30"/>
              </a:rPr>
              <a:t>Illeperuma</a:t>
            </a:r>
            <a:r>
              <a:rPr lang="en-US" u="sng" dirty="0">
                <a:solidFill>
                  <a:prstClr val="black"/>
                </a:solidFill>
                <a:hlinkClick r:id="rId30"/>
              </a:rPr>
              <a:t> A</a:t>
            </a:r>
            <a:r>
              <a:rPr lang="en-US" dirty="0">
                <a:solidFill>
                  <a:prstClr val="black"/>
                </a:solidFill>
              </a:rPr>
              <a:t>, </a:t>
            </a:r>
            <a:r>
              <a:rPr lang="en-US" u="sng" dirty="0" err="1">
                <a:solidFill>
                  <a:prstClr val="black"/>
                </a:solidFill>
                <a:hlinkClick r:id="rId31"/>
              </a:rPr>
              <a:t>Gastfriend</a:t>
            </a:r>
            <a:r>
              <a:rPr lang="en-US" u="sng" dirty="0">
                <a:solidFill>
                  <a:prstClr val="black"/>
                </a:solidFill>
                <a:hlinkClick r:id="rId31"/>
              </a:rPr>
              <a:t> DR</a:t>
            </a:r>
            <a:r>
              <a:rPr lang="en-US" dirty="0">
                <a:solidFill>
                  <a:prstClr val="black"/>
                </a:solidFill>
              </a:rPr>
              <a:t>, </a:t>
            </a:r>
            <a:r>
              <a:rPr lang="en-US" u="sng" dirty="0">
                <a:solidFill>
                  <a:prstClr val="black"/>
                </a:solidFill>
                <a:hlinkClick r:id="rId32"/>
              </a:rPr>
              <a:t>Silverman BL</a:t>
            </a:r>
            <a:r>
              <a:rPr lang="en-US" dirty="0">
                <a:solidFill>
                  <a:prstClr val="black"/>
                </a:solidFill>
              </a:rPr>
              <a:t>.</a:t>
            </a:r>
          </a:p>
          <a:p>
            <a:pPr lvl="0"/>
            <a:endParaRPr lang="en-US" dirty="0">
              <a:solidFill>
                <a:prstClr val="black"/>
              </a:solidFill>
            </a:endParaRPr>
          </a:p>
          <a:p>
            <a:pPr lvl="0"/>
            <a:r>
              <a:rPr lang="en-US" dirty="0">
                <a:solidFill>
                  <a:prstClr val="black"/>
                </a:solidFill>
                <a:hlinkClick r:id="rId33"/>
              </a:rPr>
              <a:t>Office-Based Opioid Treatment with Buprenorphine (OBOT-B): Statewide Implementation of the Massachusetts Collaborative Care Model in Community Health Centers.</a:t>
            </a:r>
            <a:endParaRPr lang="en-US" dirty="0">
              <a:solidFill>
                <a:prstClr val="black"/>
              </a:solidFill>
            </a:endParaRPr>
          </a:p>
          <a:p>
            <a:pPr lvl="0"/>
            <a:r>
              <a:rPr lang="en-US" dirty="0">
                <a:solidFill>
                  <a:prstClr val="black"/>
                </a:solidFill>
              </a:rPr>
              <a:t>LaBelle CT, Han SC, Bergeron A, </a:t>
            </a:r>
            <a:r>
              <a:rPr lang="en-US" dirty="0" err="1">
                <a:solidFill>
                  <a:prstClr val="black"/>
                </a:solidFill>
              </a:rPr>
              <a:t>Samet</a:t>
            </a:r>
            <a:r>
              <a:rPr lang="en-US" dirty="0">
                <a:solidFill>
                  <a:prstClr val="black"/>
                </a:solidFill>
              </a:rPr>
              <a:t> JH.</a:t>
            </a:r>
          </a:p>
          <a:p>
            <a:pPr lvl="0"/>
            <a:r>
              <a:rPr lang="en-US" dirty="0">
                <a:solidFill>
                  <a:prstClr val="black"/>
                </a:solidFill>
              </a:rPr>
              <a:t>J </a:t>
            </a:r>
            <a:r>
              <a:rPr lang="en-US" dirty="0" err="1">
                <a:solidFill>
                  <a:prstClr val="black"/>
                </a:solidFill>
              </a:rPr>
              <a:t>Subst</a:t>
            </a:r>
            <a:r>
              <a:rPr lang="en-US" dirty="0">
                <a:solidFill>
                  <a:prstClr val="black"/>
                </a:solidFill>
              </a:rPr>
              <a:t> Abuse Treat. 2016 Jan;60:6-13.</a:t>
            </a:r>
          </a:p>
          <a:p>
            <a:pPr lvl="0"/>
            <a:endParaRPr lang="en-US" dirty="0">
              <a:solidFill>
                <a:prstClr val="black"/>
              </a:solidFill>
            </a:endParaRPr>
          </a:p>
          <a:p>
            <a:endParaRPr lang="en-US" dirty="0" smtClean="0">
              <a:latin typeface="Cambria" panose="02040503050406030204" pitchFamily="18" charset="0"/>
            </a:endParaRPr>
          </a:p>
          <a:p>
            <a:endParaRPr lang="en-US" dirty="0" smtClean="0"/>
          </a:p>
          <a:p>
            <a:endParaRPr lang="en-US" dirty="0"/>
          </a:p>
        </p:txBody>
      </p:sp>
      <p:pic>
        <p:nvPicPr>
          <p:cNvPr id="3" name="Picture 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258417" y="66260"/>
            <a:ext cx="1517976" cy="99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1058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533" y="1137108"/>
            <a:ext cx="9878861" cy="3600986"/>
          </a:xfrm>
          <a:prstGeom prst="rect">
            <a:avLst/>
          </a:prstGeom>
        </p:spPr>
        <p:txBody>
          <a:bodyPr wrap="square">
            <a:spAutoFit/>
          </a:bodyPr>
          <a:lstStyle/>
          <a:p>
            <a:pPr lvl="0"/>
            <a:r>
              <a:rPr lang="en-US" dirty="0">
                <a:solidFill>
                  <a:prstClr val="black"/>
                </a:solidFill>
                <a:hlinkClick r:id="rId2"/>
              </a:rPr>
              <a:t>Collaborative care of opioid-addicted patients in primary care using buprenorphine: five-year experience.</a:t>
            </a:r>
            <a:endParaRPr lang="en-US" dirty="0">
              <a:solidFill>
                <a:prstClr val="black"/>
              </a:solidFill>
            </a:endParaRPr>
          </a:p>
          <a:p>
            <a:pPr lvl="0"/>
            <a:r>
              <a:rPr lang="en-US" dirty="0">
                <a:solidFill>
                  <a:prstClr val="black"/>
                </a:solidFill>
              </a:rPr>
              <a:t>Alford DP, LaBelle CT, </a:t>
            </a:r>
            <a:r>
              <a:rPr lang="en-US" dirty="0" err="1">
                <a:solidFill>
                  <a:prstClr val="black"/>
                </a:solidFill>
              </a:rPr>
              <a:t>Kretsch</a:t>
            </a:r>
            <a:r>
              <a:rPr lang="en-US" dirty="0">
                <a:solidFill>
                  <a:prstClr val="black"/>
                </a:solidFill>
              </a:rPr>
              <a:t> N, Bergeron A, Winter M, Botticelli M, </a:t>
            </a:r>
            <a:r>
              <a:rPr lang="en-US" dirty="0" err="1">
                <a:solidFill>
                  <a:prstClr val="black"/>
                </a:solidFill>
              </a:rPr>
              <a:t>Samet</a:t>
            </a:r>
            <a:r>
              <a:rPr lang="en-US" dirty="0">
                <a:solidFill>
                  <a:prstClr val="black"/>
                </a:solidFill>
              </a:rPr>
              <a:t> JH.</a:t>
            </a:r>
          </a:p>
          <a:p>
            <a:pPr lvl="0"/>
            <a:r>
              <a:rPr lang="en-US" dirty="0">
                <a:solidFill>
                  <a:prstClr val="black"/>
                </a:solidFill>
              </a:rPr>
              <a:t>Arch Intern Med. 2011 Mar 14;171(5):425-31</a:t>
            </a:r>
            <a:r>
              <a:rPr lang="en-US" dirty="0" smtClean="0">
                <a:solidFill>
                  <a:prstClr val="black"/>
                </a:solidFill>
              </a:rPr>
              <a:t>.</a:t>
            </a:r>
          </a:p>
          <a:p>
            <a:pPr lvl="0"/>
            <a:endParaRPr lang="en-US" dirty="0">
              <a:solidFill>
                <a:prstClr val="black"/>
              </a:solidFill>
            </a:endParaRPr>
          </a:p>
          <a:p>
            <a:pPr lvl="0"/>
            <a:r>
              <a:rPr lang="en-US" u="sng" dirty="0">
                <a:solidFill>
                  <a:prstClr val="black"/>
                </a:solidFill>
                <a:hlinkClick r:id="rId3" tooltip="Preventive medicine."/>
              </a:rPr>
              <a:t>Prev Med.</a:t>
            </a:r>
            <a:r>
              <a:rPr lang="en-US" dirty="0">
                <a:solidFill>
                  <a:prstClr val="black"/>
                </a:solidFill>
              </a:rPr>
              <a:t> 2015 Nov;80:10-1. </a:t>
            </a:r>
            <a:r>
              <a:rPr lang="en-US" dirty="0" err="1">
                <a:solidFill>
                  <a:prstClr val="black"/>
                </a:solidFill>
              </a:rPr>
              <a:t>doi</a:t>
            </a:r>
            <a:r>
              <a:rPr lang="en-US" dirty="0">
                <a:solidFill>
                  <a:prstClr val="black"/>
                </a:solidFill>
              </a:rPr>
              <a:t>: 10.1016/j.ypmed.2015.04.002. </a:t>
            </a:r>
            <a:r>
              <a:rPr lang="en-US" dirty="0" err="1">
                <a:solidFill>
                  <a:prstClr val="black"/>
                </a:solidFill>
              </a:rPr>
              <a:t>Epub</a:t>
            </a:r>
            <a:r>
              <a:rPr lang="en-US" dirty="0">
                <a:solidFill>
                  <a:prstClr val="black"/>
                </a:solidFill>
              </a:rPr>
              <a:t> 2015 Apr 11.</a:t>
            </a:r>
          </a:p>
          <a:p>
            <a:pPr lvl="0"/>
            <a:r>
              <a:rPr lang="en-US" b="1" dirty="0">
                <a:solidFill>
                  <a:prstClr val="black"/>
                </a:solidFill>
              </a:rPr>
              <a:t>Vermont responds to its opioid crisis.</a:t>
            </a:r>
          </a:p>
          <a:p>
            <a:pPr lvl="0"/>
            <a:r>
              <a:rPr lang="en-US" u="sng" dirty="0">
                <a:solidFill>
                  <a:prstClr val="black"/>
                </a:solidFill>
                <a:hlinkClick r:id="rId4"/>
              </a:rPr>
              <a:t>Simpatico TA</a:t>
            </a:r>
            <a:r>
              <a:rPr lang="en-US" baseline="30000" dirty="0">
                <a:solidFill>
                  <a:prstClr val="black"/>
                </a:solidFill>
              </a:rPr>
              <a:t>1</a:t>
            </a:r>
          </a:p>
          <a:p>
            <a:pPr lvl="0"/>
            <a:endParaRPr lang="en-US" baseline="30000" dirty="0">
              <a:solidFill>
                <a:prstClr val="black"/>
              </a:solidFill>
            </a:endParaRPr>
          </a:p>
          <a:p>
            <a:pPr lvl="0"/>
            <a:r>
              <a:rPr lang="en-US" u="sng" dirty="0">
                <a:solidFill>
                  <a:prstClr val="black"/>
                </a:solidFill>
                <a:hlinkClick r:id="rId5" tooltip="Journal of addiction medicine."/>
              </a:rPr>
              <a:t>J Addict Med.</a:t>
            </a:r>
            <a:r>
              <a:rPr lang="en-US" dirty="0">
                <a:solidFill>
                  <a:prstClr val="black"/>
                </a:solidFill>
              </a:rPr>
              <a:t> 2016 Sep-Oct;10(5):300-8. </a:t>
            </a:r>
            <a:r>
              <a:rPr lang="en-US" dirty="0" err="1">
                <a:solidFill>
                  <a:prstClr val="black"/>
                </a:solidFill>
              </a:rPr>
              <a:t>doi</a:t>
            </a:r>
            <a:r>
              <a:rPr lang="en-US" dirty="0">
                <a:solidFill>
                  <a:prstClr val="black"/>
                </a:solidFill>
              </a:rPr>
              <a:t>: 10.1097/ADM.0000000000000223.</a:t>
            </a:r>
          </a:p>
          <a:p>
            <a:pPr lvl="0"/>
            <a:r>
              <a:rPr lang="en-US" b="1" dirty="0">
                <a:solidFill>
                  <a:prstClr val="black"/>
                </a:solidFill>
              </a:rPr>
              <a:t>Prescribe to Prevent: Overdose Prevention and Naloxone Rescue Kits for Prescribers and Pharmacists.</a:t>
            </a:r>
          </a:p>
          <a:p>
            <a:pPr lvl="0"/>
            <a:r>
              <a:rPr lang="en-US" u="sng" dirty="0">
                <a:solidFill>
                  <a:prstClr val="black"/>
                </a:solidFill>
                <a:hlinkClick r:id="rId6"/>
              </a:rPr>
              <a:t>Lim JK</a:t>
            </a:r>
            <a:r>
              <a:rPr lang="en-US" baseline="30000" dirty="0">
                <a:solidFill>
                  <a:prstClr val="black"/>
                </a:solidFill>
              </a:rPr>
              <a:t>1</a:t>
            </a:r>
            <a:r>
              <a:rPr lang="en-US" dirty="0">
                <a:solidFill>
                  <a:prstClr val="black"/>
                </a:solidFill>
              </a:rPr>
              <a:t>, </a:t>
            </a:r>
            <a:r>
              <a:rPr lang="en-US" u="sng" dirty="0" err="1">
                <a:solidFill>
                  <a:prstClr val="black"/>
                </a:solidFill>
                <a:hlinkClick r:id="rId7"/>
              </a:rPr>
              <a:t>Bratberg</a:t>
            </a:r>
            <a:r>
              <a:rPr lang="en-US" u="sng" dirty="0">
                <a:solidFill>
                  <a:prstClr val="black"/>
                </a:solidFill>
                <a:hlinkClick r:id="rId7"/>
              </a:rPr>
              <a:t> JP</a:t>
            </a:r>
            <a:r>
              <a:rPr lang="en-US" dirty="0">
                <a:solidFill>
                  <a:prstClr val="black"/>
                </a:solidFill>
              </a:rPr>
              <a:t>, </a:t>
            </a:r>
            <a:r>
              <a:rPr lang="en-US" u="sng" dirty="0">
                <a:solidFill>
                  <a:prstClr val="black"/>
                </a:solidFill>
                <a:hlinkClick r:id="rId8"/>
              </a:rPr>
              <a:t>Davis CS</a:t>
            </a:r>
            <a:r>
              <a:rPr lang="en-US" dirty="0">
                <a:solidFill>
                  <a:prstClr val="black"/>
                </a:solidFill>
              </a:rPr>
              <a:t>, </a:t>
            </a:r>
            <a:r>
              <a:rPr lang="en-US" u="sng" dirty="0">
                <a:solidFill>
                  <a:prstClr val="black"/>
                </a:solidFill>
                <a:hlinkClick r:id="rId9"/>
              </a:rPr>
              <a:t>Green TC</a:t>
            </a:r>
            <a:r>
              <a:rPr lang="en-US" dirty="0">
                <a:solidFill>
                  <a:prstClr val="black"/>
                </a:solidFill>
              </a:rPr>
              <a:t>, </a:t>
            </a:r>
            <a:r>
              <a:rPr lang="en-US" u="sng" dirty="0" err="1">
                <a:solidFill>
                  <a:prstClr val="black"/>
                </a:solidFill>
                <a:hlinkClick r:id="rId10"/>
              </a:rPr>
              <a:t>Walley</a:t>
            </a:r>
            <a:r>
              <a:rPr lang="en-US" u="sng" dirty="0">
                <a:solidFill>
                  <a:prstClr val="black"/>
                </a:solidFill>
                <a:hlinkClick r:id="rId10"/>
              </a:rPr>
              <a:t> AY</a:t>
            </a:r>
            <a:endParaRPr lang="en-US" dirty="0">
              <a:solidFill>
                <a:prstClr val="black"/>
              </a:solidFill>
            </a:endParaRPr>
          </a:p>
          <a:p>
            <a:pPr lvl="0"/>
            <a:endParaRPr lang="en-US" dirty="0">
              <a:solidFill>
                <a:prstClr val="black"/>
              </a:solidFill>
            </a:endParaRPr>
          </a:p>
        </p:txBody>
      </p:sp>
      <p:pic>
        <p:nvPicPr>
          <p:cNvPr id="3"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8417" y="159024"/>
            <a:ext cx="1517976" cy="99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0882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765" y="290311"/>
            <a:ext cx="8107680" cy="1325563"/>
          </a:xfrm>
        </p:spPr>
        <p:txBody>
          <a:bodyPr/>
          <a:lstStyle/>
          <a:p>
            <a:r>
              <a:rPr lang="en-US" sz="4800" dirty="0" smtClean="0">
                <a:latin typeface="Cambria" panose="02040503050406030204" pitchFamily="18" charset="0"/>
              </a:rPr>
              <a:t>Disclosures</a:t>
            </a:r>
            <a:endParaRPr lang="en-US" sz="4800" dirty="0">
              <a:latin typeface="Cambria" panose="02040503050406030204" pitchFamily="18" charset="0"/>
            </a:endParaRPr>
          </a:p>
        </p:txBody>
      </p:sp>
      <p:sp>
        <p:nvSpPr>
          <p:cNvPr id="3" name="TextBox 2"/>
          <p:cNvSpPr txBox="1"/>
          <p:nvPr/>
        </p:nvSpPr>
        <p:spPr>
          <a:xfrm>
            <a:off x="1219200" y="2190750"/>
            <a:ext cx="8782050" cy="1077218"/>
          </a:xfrm>
          <a:prstGeom prst="rect">
            <a:avLst/>
          </a:prstGeom>
          <a:noFill/>
        </p:spPr>
        <p:txBody>
          <a:bodyPr wrap="square" rtlCol="0">
            <a:spAutoFit/>
          </a:bodyPr>
          <a:lstStyle/>
          <a:p>
            <a:pPr algn="ctr"/>
            <a:r>
              <a:rPr lang="en-US" sz="3200" dirty="0" smtClean="0"/>
              <a:t>Joe Merrill, Charles Morgan, and Ann </a:t>
            </a:r>
            <a:r>
              <a:rPr lang="en-US" sz="3200" dirty="0" err="1" smtClean="0"/>
              <a:t>Griepp</a:t>
            </a:r>
            <a:r>
              <a:rPr lang="en-US" sz="3200" dirty="0" smtClean="0"/>
              <a:t> and Miriam Komaromy have nothing to disclose.</a:t>
            </a:r>
            <a:endParaRPr lang="en-US" sz="32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417" y="172276"/>
            <a:ext cx="1517976" cy="99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0358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117" y="342077"/>
            <a:ext cx="8893855" cy="1325563"/>
          </a:xfrm>
        </p:spPr>
        <p:txBody>
          <a:bodyPr/>
          <a:lstStyle/>
          <a:p>
            <a:pPr algn="ctr"/>
            <a:r>
              <a:rPr lang="en-US" sz="4800" dirty="0" smtClean="0">
                <a:latin typeface="Cambria" panose="02040503050406030204" pitchFamily="18" charset="0"/>
              </a:rPr>
              <a:t>Medications for Opioid Use Disorder</a:t>
            </a:r>
            <a:endParaRPr lang="en-US" sz="4800" dirty="0">
              <a:latin typeface="Cambria" panose="02040503050406030204" pitchFamily="18" charset="0"/>
            </a:endParaRPr>
          </a:p>
        </p:txBody>
      </p:sp>
      <p:sp>
        <p:nvSpPr>
          <p:cNvPr id="3" name="Content Placeholder 2"/>
          <p:cNvSpPr>
            <a:spLocks noGrp="1"/>
          </p:cNvSpPr>
          <p:nvPr>
            <p:ph idx="1"/>
          </p:nvPr>
        </p:nvSpPr>
        <p:spPr>
          <a:xfrm>
            <a:off x="213149" y="2288807"/>
            <a:ext cx="10515600" cy="1740232"/>
          </a:xfrm>
        </p:spPr>
        <p:txBody>
          <a:bodyPr/>
          <a:lstStyle/>
          <a:p>
            <a:r>
              <a:rPr lang="en-US" sz="3600" dirty="0" smtClean="0"/>
              <a:t>Buprenorphine (sublingual and implantable)</a:t>
            </a:r>
          </a:p>
          <a:p>
            <a:r>
              <a:rPr lang="en-US" sz="3600" dirty="0" smtClean="0"/>
              <a:t>Naltrexone (oral and extended release injectable)</a:t>
            </a:r>
          </a:p>
          <a:p>
            <a:r>
              <a:rPr lang="en-US" sz="3600" dirty="0" smtClean="0"/>
              <a:t>Methadone</a:t>
            </a:r>
            <a:endParaRPr lang="en-US" sz="3600" dirty="0"/>
          </a:p>
        </p:txBody>
      </p:sp>
      <p:sp>
        <p:nvSpPr>
          <p:cNvPr id="4" name="TextBox 3"/>
          <p:cNvSpPr txBox="1"/>
          <p:nvPr/>
        </p:nvSpPr>
        <p:spPr>
          <a:xfrm>
            <a:off x="517949" y="5766730"/>
            <a:ext cx="9505507" cy="830997"/>
          </a:xfrm>
          <a:prstGeom prst="rect">
            <a:avLst/>
          </a:prstGeom>
          <a:noFill/>
          <a:ln w="12700">
            <a:solidFill>
              <a:schemeClr val="tx1"/>
            </a:solidFill>
          </a:ln>
        </p:spPr>
        <p:txBody>
          <a:bodyPr wrap="square" rtlCol="0">
            <a:spAutoFit/>
          </a:bodyPr>
          <a:lstStyle/>
          <a:p>
            <a:r>
              <a:rPr lang="en-US" sz="2400" dirty="0" smtClean="0">
                <a:latin typeface="Calibri" panose="020F0502020204030204" pitchFamily="34" charset="0"/>
                <a:cs typeface="Calibri" panose="020F0502020204030204" pitchFamily="34" charset="0"/>
              </a:rPr>
              <a:t>“Detox” has no long-term effect on outcomes; it is medication maintenance that saves lives and reduces relapse</a:t>
            </a:r>
            <a:endParaRPr lang="en-US" sz="2400" dirty="0">
              <a:latin typeface="Calibri" panose="020F0502020204030204" pitchFamily="34" charset="0"/>
              <a:cs typeface="Calibri" panose="020F050202020403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417" y="172276"/>
            <a:ext cx="1517976" cy="99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2179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6"/>
          <p:cNvSpPr>
            <a:spLocks noChangeArrowheads="1"/>
          </p:cNvSpPr>
          <p:nvPr/>
        </p:nvSpPr>
        <p:spPr bwMode="auto">
          <a:xfrm>
            <a:off x="1067028" y="2873370"/>
            <a:ext cx="8077200" cy="1295400"/>
          </a:xfrm>
          <a:prstGeom prst="rect">
            <a:avLst/>
          </a:prstGeom>
          <a:solidFill>
            <a:srgbClr val="ED8B00"/>
          </a:solidFill>
          <a:ln w="9525">
            <a:solidFill>
              <a:schemeClr val="tx1"/>
            </a:solidFill>
            <a:miter lim="800000"/>
            <a:headEnd/>
            <a:tailEnd/>
          </a:ln>
        </p:spPr>
        <p:txBody>
          <a:bodyPr wrap="none" anchor="ctr"/>
          <a:lstStyle/>
          <a:p>
            <a:pPr algn="ctr" eaLnBrk="0" hangingPunct="0"/>
            <a:endParaRPr lang="en-US" sz="2400" dirty="0">
              <a:solidFill>
                <a:srgbClr val="FFFFFF"/>
              </a:solidFill>
              <a:latin typeface="Calibri" pitchFamily="34" charset="0"/>
            </a:endParaRPr>
          </a:p>
        </p:txBody>
      </p:sp>
      <p:sp>
        <p:nvSpPr>
          <p:cNvPr id="15" name="Rectangle 14"/>
          <p:cNvSpPr>
            <a:spLocks noChangeArrowheads="1"/>
          </p:cNvSpPr>
          <p:nvPr/>
        </p:nvSpPr>
        <p:spPr bwMode="auto">
          <a:xfrm>
            <a:off x="1069934" y="4175182"/>
            <a:ext cx="8077200" cy="1676400"/>
          </a:xfrm>
          <a:prstGeom prst="rect">
            <a:avLst/>
          </a:prstGeom>
          <a:solidFill>
            <a:srgbClr val="FFC600"/>
          </a:solidFill>
          <a:ln w="9525">
            <a:solidFill>
              <a:schemeClr val="tx1"/>
            </a:solidFill>
            <a:miter lim="800000"/>
            <a:headEnd/>
            <a:tailEnd/>
          </a:ln>
        </p:spPr>
        <p:txBody>
          <a:bodyPr wrap="none" anchor="ctr"/>
          <a:lstStyle/>
          <a:p>
            <a:pPr algn="ctr" eaLnBrk="0" hangingPunct="0">
              <a:defRPr/>
            </a:pPr>
            <a:endParaRPr lang="en-US" altLang="en-US" sz="2000">
              <a:solidFill>
                <a:srgbClr val="FFFFFF"/>
              </a:solidFill>
            </a:endParaRPr>
          </a:p>
        </p:txBody>
      </p:sp>
      <p:sp>
        <p:nvSpPr>
          <p:cNvPr id="17" name="Freeform 14"/>
          <p:cNvSpPr>
            <a:spLocks/>
          </p:cNvSpPr>
          <p:nvPr/>
        </p:nvSpPr>
        <p:spPr bwMode="auto">
          <a:xfrm>
            <a:off x="4280772" y="3266898"/>
            <a:ext cx="2286000" cy="1536700"/>
          </a:xfrm>
          <a:custGeom>
            <a:avLst/>
            <a:gdLst>
              <a:gd name="T0" fmla="*/ 0 w 2304"/>
              <a:gd name="T1" fmla="*/ 846772683 h 968"/>
              <a:gd name="T2" fmla="*/ 141758791 w 2304"/>
              <a:gd name="T3" fmla="*/ 2147483647 h 968"/>
              <a:gd name="T4" fmla="*/ 283517582 w 2304"/>
              <a:gd name="T5" fmla="*/ 0 h 968"/>
              <a:gd name="T6" fmla="*/ 519782130 w 2304"/>
              <a:gd name="T7" fmla="*/ 2147483647 h 968"/>
              <a:gd name="T8" fmla="*/ 661540983 w 2304"/>
              <a:gd name="T9" fmla="*/ 120967519 h 968"/>
              <a:gd name="T10" fmla="*/ 850552622 w 2304"/>
              <a:gd name="T11" fmla="*/ 2147483647 h 968"/>
              <a:gd name="T12" fmla="*/ 992311351 w 2304"/>
              <a:gd name="T13" fmla="*/ 120967519 h 968"/>
              <a:gd name="T14" fmla="*/ 1323081967 w 2304"/>
              <a:gd name="T15" fmla="*/ 2147483647 h 968"/>
              <a:gd name="T16" fmla="*/ 1417587786 w 2304"/>
              <a:gd name="T17" fmla="*/ 483870076 h 968"/>
              <a:gd name="T18" fmla="*/ 1606599425 w 2304"/>
              <a:gd name="T19" fmla="*/ 2147483647 h 968"/>
              <a:gd name="T20" fmla="*/ 1748358153 w 2304"/>
              <a:gd name="T21" fmla="*/ 604837546 h 968"/>
              <a:gd name="T22" fmla="*/ 1984622702 w 2304"/>
              <a:gd name="T23" fmla="*/ 2147483647 h 968"/>
              <a:gd name="T24" fmla="*/ 2079128521 w 2304"/>
              <a:gd name="T25" fmla="*/ 604837546 h 968"/>
              <a:gd name="T26" fmla="*/ 2147483647 w 2304"/>
              <a:gd name="T27" fmla="*/ 2147483647 h 9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04"/>
              <a:gd name="T43" fmla="*/ 0 h 968"/>
              <a:gd name="T44" fmla="*/ 2304 w 2304"/>
              <a:gd name="T45" fmla="*/ 968 h 9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04" h="968">
                <a:moveTo>
                  <a:pt x="0" y="336"/>
                </a:moveTo>
                <a:cubicBezTo>
                  <a:pt x="48" y="652"/>
                  <a:pt x="96" y="968"/>
                  <a:pt x="144" y="912"/>
                </a:cubicBezTo>
                <a:cubicBezTo>
                  <a:pt x="192" y="856"/>
                  <a:pt x="224" y="0"/>
                  <a:pt x="288" y="0"/>
                </a:cubicBezTo>
                <a:cubicBezTo>
                  <a:pt x="352" y="0"/>
                  <a:pt x="464" y="904"/>
                  <a:pt x="528" y="912"/>
                </a:cubicBezTo>
                <a:cubicBezTo>
                  <a:pt x="592" y="920"/>
                  <a:pt x="616" y="48"/>
                  <a:pt x="672" y="48"/>
                </a:cubicBezTo>
                <a:cubicBezTo>
                  <a:pt x="728" y="48"/>
                  <a:pt x="808" y="912"/>
                  <a:pt x="864" y="912"/>
                </a:cubicBezTo>
                <a:cubicBezTo>
                  <a:pt x="920" y="912"/>
                  <a:pt x="928" y="48"/>
                  <a:pt x="1008" y="48"/>
                </a:cubicBezTo>
                <a:cubicBezTo>
                  <a:pt x="1088" y="48"/>
                  <a:pt x="1272" y="888"/>
                  <a:pt x="1344" y="912"/>
                </a:cubicBezTo>
                <a:cubicBezTo>
                  <a:pt x="1416" y="936"/>
                  <a:pt x="1392" y="192"/>
                  <a:pt x="1440" y="192"/>
                </a:cubicBezTo>
                <a:cubicBezTo>
                  <a:pt x="1488" y="192"/>
                  <a:pt x="1576" y="904"/>
                  <a:pt x="1632" y="912"/>
                </a:cubicBezTo>
                <a:cubicBezTo>
                  <a:pt x="1688" y="920"/>
                  <a:pt x="1712" y="240"/>
                  <a:pt x="1776" y="240"/>
                </a:cubicBezTo>
                <a:cubicBezTo>
                  <a:pt x="1840" y="240"/>
                  <a:pt x="1960" y="912"/>
                  <a:pt x="2016" y="912"/>
                </a:cubicBezTo>
                <a:cubicBezTo>
                  <a:pt x="2072" y="912"/>
                  <a:pt x="2064" y="240"/>
                  <a:pt x="2112" y="240"/>
                </a:cubicBezTo>
                <a:cubicBezTo>
                  <a:pt x="2160" y="240"/>
                  <a:pt x="2232" y="576"/>
                  <a:pt x="2304" y="912"/>
                </a:cubicBezTo>
              </a:path>
            </a:pathLst>
          </a:custGeom>
          <a:noFill/>
          <a:ln w="88900">
            <a:solidFill>
              <a:schemeClr val="tx1"/>
            </a:solidFill>
            <a:round/>
            <a:headEnd/>
            <a:tailEnd/>
          </a:ln>
        </p:spPr>
        <p:txBody>
          <a:bodyPr/>
          <a:lstStyle/>
          <a:p>
            <a:endParaRPr lang="en-US"/>
          </a:p>
        </p:txBody>
      </p:sp>
      <p:sp>
        <p:nvSpPr>
          <p:cNvPr id="18" name="Text Box 15"/>
          <p:cNvSpPr txBox="1">
            <a:spLocks noChangeArrowheads="1"/>
          </p:cNvSpPr>
          <p:nvPr/>
        </p:nvSpPr>
        <p:spPr bwMode="auto">
          <a:xfrm>
            <a:off x="3897684" y="4790899"/>
            <a:ext cx="3429000" cy="830997"/>
          </a:xfrm>
          <a:prstGeom prst="rect">
            <a:avLst/>
          </a:prstGeom>
          <a:noFill/>
          <a:ln w="9525">
            <a:noFill/>
            <a:miter lim="800000"/>
            <a:headEnd/>
            <a:tailEnd/>
          </a:ln>
        </p:spPr>
        <p:txBody>
          <a:bodyPr>
            <a:spAutoFit/>
          </a:bodyPr>
          <a:lstStyle/>
          <a:p>
            <a:pPr algn="ctr">
              <a:spcBef>
                <a:spcPct val="50000"/>
              </a:spcBef>
            </a:pPr>
            <a:r>
              <a:rPr lang="en-US" altLang="en-US" sz="2400" b="1">
                <a:solidFill>
                  <a:srgbClr val="FFFFFF"/>
                </a:solidFill>
                <a:latin typeface="Arial Narrow" pitchFamily="34" charset="0"/>
              </a:rPr>
              <a:t>Tolerance &amp; Physical Dependence</a:t>
            </a:r>
          </a:p>
        </p:txBody>
      </p:sp>
      <p:sp>
        <p:nvSpPr>
          <p:cNvPr id="19" name="Text Box 17"/>
          <p:cNvSpPr txBox="1">
            <a:spLocks noChangeArrowheads="1"/>
          </p:cNvSpPr>
          <p:nvPr/>
        </p:nvSpPr>
        <p:spPr bwMode="auto">
          <a:xfrm>
            <a:off x="7479084" y="4409898"/>
            <a:ext cx="1524000" cy="1200150"/>
          </a:xfrm>
          <a:prstGeom prst="rect">
            <a:avLst/>
          </a:prstGeom>
          <a:solidFill>
            <a:srgbClr val="008995"/>
          </a:solidFill>
          <a:ln w="9525">
            <a:noFill/>
            <a:miter lim="800000"/>
            <a:headEnd/>
            <a:tailEnd/>
          </a:ln>
        </p:spPr>
        <p:txBody>
          <a:bodyPr>
            <a:spAutoFit/>
          </a:bodyPr>
          <a:lstStyle/>
          <a:p>
            <a:pPr algn="ctr" eaLnBrk="0" hangingPunct="0"/>
            <a:r>
              <a:rPr lang="en-US" altLang="en-US" sz="2400" b="1" dirty="0">
                <a:solidFill>
                  <a:schemeClr val="bg1"/>
                </a:solidFill>
                <a:latin typeface="Arial Narrow" pitchFamily="34" charset="0"/>
              </a:rPr>
              <a:t>Medication Assisted</a:t>
            </a:r>
          </a:p>
          <a:p>
            <a:pPr algn="ctr" eaLnBrk="0" hangingPunct="0"/>
            <a:r>
              <a:rPr lang="en-US" altLang="en-US" sz="2400" b="1" dirty="0">
                <a:solidFill>
                  <a:schemeClr val="bg1"/>
                </a:solidFill>
                <a:latin typeface="Arial Narrow" pitchFamily="34" charset="0"/>
              </a:rPr>
              <a:t>Therapy</a:t>
            </a:r>
          </a:p>
        </p:txBody>
      </p:sp>
      <p:sp>
        <p:nvSpPr>
          <p:cNvPr id="20" name="Rectangle 4"/>
          <p:cNvSpPr>
            <a:spLocks noChangeArrowheads="1"/>
          </p:cNvSpPr>
          <p:nvPr/>
        </p:nvSpPr>
        <p:spPr bwMode="auto">
          <a:xfrm>
            <a:off x="1054277" y="1266015"/>
            <a:ext cx="8077200" cy="1600200"/>
          </a:xfrm>
          <a:prstGeom prst="rect">
            <a:avLst/>
          </a:prstGeom>
          <a:solidFill>
            <a:srgbClr val="008995"/>
          </a:solidFill>
          <a:ln w="9525">
            <a:solidFill>
              <a:schemeClr val="tx1"/>
            </a:solidFill>
            <a:miter lim="800000"/>
            <a:headEnd/>
            <a:tailEnd/>
          </a:ln>
        </p:spPr>
        <p:txBody>
          <a:bodyPr wrap="none" anchor="ctr"/>
          <a:lstStyle/>
          <a:p>
            <a:pPr algn="ctr" eaLnBrk="0" hangingPunct="0"/>
            <a:endParaRPr lang="en-US" sz="2400">
              <a:solidFill>
                <a:srgbClr val="FFFFFF"/>
              </a:solidFill>
              <a:latin typeface="Calibri" pitchFamily="34" charset="0"/>
            </a:endParaRPr>
          </a:p>
        </p:txBody>
      </p:sp>
      <p:sp>
        <p:nvSpPr>
          <p:cNvPr id="21" name="Text Box 7"/>
          <p:cNvSpPr txBox="1">
            <a:spLocks noChangeArrowheads="1"/>
          </p:cNvSpPr>
          <p:nvPr/>
        </p:nvSpPr>
        <p:spPr bwMode="auto">
          <a:xfrm rot="-5400000">
            <a:off x="753031" y="3271023"/>
            <a:ext cx="1114425" cy="457200"/>
          </a:xfrm>
          <a:prstGeom prst="rect">
            <a:avLst/>
          </a:prstGeom>
          <a:noFill/>
          <a:ln w="9525">
            <a:noFill/>
            <a:miter lim="800000"/>
            <a:headEnd/>
            <a:tailEnd/>
          </a:ln>
        </p:spPr>
        <p:txBody>
          <a:bodyPr wrap="none">
            <a:spAutoFit/>
          </a:bodyPr>
          <a:lstStyle/>
          <a:p>
            <a:pPr eaLnBrk="0" hangingPunct="0"/>
            <a:r>
              <a:rPr lang="en-US" altLang="en-US" sz="2400">
                <a:solidFill>
                  <a:srgbClr val="FFFFFF"/>
                </a:solidFill>
              </a:rPr>
              <a:t>Normal</a:t>
            </a:r>
          </a:p>
        </p:txBody>
      </p:sp>
      <p:sp>
        <p:nvSpPr>
          <p:cNvPr id="22" name="Text Box 8"/>
          <p:cNvSpPr txBox="1">
            <a:spLocks noChangeArrowheads="1"/>
          </p:cNvSpPr>
          <p:nvPr/>
        </p:nvSpPr>
        <p:spPr bwMode="auto">
          <a:xfrm rot="-5400000">
            <a:off x="695425" y="1859583"/>
            <a:ext cx="1300163" cy="457200"/>
          </a:xfrm>
          <a:prstGeom prst="rect">
            <a:avLst/>
          </a:prstGeom>
          <a:noFill/>
          <a:ln w="9525">
            <a:noFill/>
            <a:miter lim="800000"/>
            <a:headEnd/>
            <a:tailEnd/>
          </a:ln>
        </p:spPr>
        <p:txBody>
          <a:bodyPr wrap="none">
            <a:spAutoFit/>
          </a:bodyPr>
          <a:lstStyle/>
          <a:p>
            <a:pPr eaLnBrk="0" hangingPunct="0"/>
            <a:r>
              <a:rPr lang="en-US" altLang="en-US" sz="2400" dirty="0">
                <a:solidFill>
                  <a:srgbClr val="FFFFFF"/>
                </a:solidFill>
              </a:rPr>
              <a:t>Euphoria</a:t>
            </a:r>
          </a:p>
        </p:txBody>
      </p:sp>
      <p:sp>
        <p:nvSpPr>
          <p:cNvPr id="16" name="Freeform 13"/>
          <p:cNvSpPr>
            <a:spLocks/>
          </p:cNvSpPr>
          <p:nvPr/>
        </p:nvSpPr>
        <p:spPr bwMode="auto">
          <a:xfrm>
            <a:off x="1689972" y="1742901"/>
            <a:ext cx="2590800" cy="2247900"/>
          </a:xfrm>
          <a:custGeom>
            <a:avLst/>
            <a:gdLst>
              <a:gd name="T0" fmla="*/ 0 w 2208"/>
              <a:gd name="T1" fmla="*/ 2147483647 h 1416"/>
              <a:gd name="T2" fmla="*/ 264344866 w 2208"/>
              <a:gd name="T3" fmla="*/ 60483754 h 1416"/>
              <a:gd name="T4" fmla="*/ 528689731 w 2208"/>
              <a:gd name="T5" fmla="*/ 2147483647 h 1416"/>
              <a:gd name="T6" fmla="*/ 793034670 w 2208"/>
              <a:gd name="T7" fmla="*/ 181451237 h 1416"/>
              <a:gd name="T8" fmla="*/ 1057379463 w 2208"/>
              <a:gd name="T9" fmla="*/ 2147483647 h 1416"/>
              <a:gd name="T10" fmla="*/ 1321724548 w 2208"/>
              <a:gd name="T11" fmla="*/ 544353761 h 1416"/>
              <a:gd name="T12" fmla="*/ 1586069341 w 2208"/>
              <a:gd name="T13" fmla="*/ 2147483647 h 1416"/>
              <a:gd name="T14" fmla="*/ 1850414133 w 2208"/>
              <a:gd name="T15" fmla="*/ 786288677 h 1416"/>
              <a:gd name="T16" fmla="*/ 2114757752 w 2208"/>
              <a:gd name="T17" fmla="*/ 2147483647 h 1416"/>
              <a:gd name="T18" fmla="*/ 2147483647 w 2208"/>
              <a:gd name="T19" fmla="*/ 1270158709 h 1416"/>
              <a:gd name="T20" fmla="*/ 2147483647 w 2208"/>
              <a:gd name="T21" fmla="*/ 2147483647 h 1416"/>
              <a:gd name="T22" fmla="*/ 2147483647 w 2208"/>
              <a:gd name="T23" fmla="*/ 1149191251 h 1416"/>
              <a:gd name="T24" fmla="*/ 2147483647 w 2208"/>
              <a:gd name="T25" fmla="*/ 2147483647 h 14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08"/>
              <a:gd name="T40" fmla="*/ 0 h 1416"/>
              <a:gd name="T41" fmla="*/ 2208 w 2208"/>
              <a:gd name="T42" fmla="*/ 1416 h 14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08" h="1416">
                <a:moveTo>
                  <a:pt x="0" y="1416"/>
                </a:moveTo>
                <a:cubicBezTo>
                  <a:pt x="64" y="732"/>
                  <a:pt x="128" y="48"/>
                  <a:pt x="192" y="24"/>
                </a:cubicBezTo>
                <a:cubicBezTo>
                  <a:pt x="256" y="0"/>
                  <a:pt x="320" y="1264"/>
                  <a:pt x="384" y="1272"/>
                </a:cubicBezTo>
                <a:cubicBezTo>
                  <a:pt x="448" y="1280"/>
                  <a:pt x="512" y="96"/>
                  <a:pt x="576" y="72"/>
                </a:cubicBezTo>
                <a:cubicBezTo>
                  <a:pt x="640" y="48"/>
                  <a:pt x="704" y="1104"/>
                  <a:pt x="768" y="1128"/>
                </a:cubicBezTo>
                <a:cubicBezTo>
                  <a:pt x="832" y="1152"/>
                  <a:pt x="896" y="200"/>
                  <a:pt x="960" y="216"/>
                </a:cubicBezTo>
                <a:cubicBezTo>
                  <a:pt x="1024" y="232"/>
                  <a:pt x="1088" y="1208"/>
                  <a:pt x="1152" y="1224"/>
                </a:cubicBezTo>
                <a:cubicBezTo>
                  <a:pt x="1216" y="1240"/>
                  <a:pt x="1280" y="320"/>
                  <a:pt x="1344" y="312"/>
                </a:cubicBezTo>
                <a:cubicBezTo>
                  <a:pt x="1408" y="304"/>
                  <a:pt x="1480" y="1144"/>
                  <a:pt x="1536" y="1176"/>
                </a:cubicBezTo>
                <a:cubicBezTo>
                  <a:pt x="1592" y="1208"/>
                  <a:pt x="1624" y="472"/>
                  <a:pt x="1680" y="504"/>
                </a:cubicBezTo>
                <a:cubicBezTo>
                  <a:pt x="1736" y="536"/>
                  <a:pt x="1824" y="1376"/>
                  <a:pt x="1872" y="1368"/>
                </a:cubicBezTo>
                <a:cubicBezTo>
                  <a:pt x="1920" y="1360"/>
                  <a:pt x="1912" y="464"/>
                  <a:pt x="1968" y="456"/>
                </a:cubicBezTo>
                <a:cubicBezTo>
                  <a:pt x="2024" y="448"/>
                  <a:pt x="2168" y="1176"/>
                  <a:pt x="2208" y="1320"/>
                </a:cubicBezTo>
              </a:path>
            </a:pathLst>
          </a:custGeom>
          <a:noFill/>
          <a:ln w="88900">
            <a:solidFill>
              <a:schemeClr val="tx1"/>
            </a:solidFill>
            <a:round/>
            <a:headEnd/>
            <a:tailEnd/>
          </a:ln>
        </p:spPr>
        <p:txBody>
          <a:bodyPr/>
          <a:lstStyle/>
          <a:p>
            <a:endParaRPr lang="en-US"/>
          </a:p>
        </p:txBody>
      </p:sp>
      <p:sp>
        <p:nvSpPr>
          <p:cNvPr id="24" name="Freeform 16"/>
          <p:cNvSpPr>
            <a:spLocks/>
          </p:cNvSpPr>
          <p:nvPr/>
        </p:nvSpPr>
        <p:spPr bwMode="auto">
          <a:xfrm>
            <a:off x="6566772" y="3147751"/>
            <a:ext cx="2438400" cy="1752600"/>
          </a:xfrm>
          <a:custGeom>
            <a:avLst/>
            <a:gdLst>
              <a:gd name="T0" fmla="*/ 0 w 1536"/>
              <a:gd name="T1" fmla="*/ 2147483647 h 1248"/>
              <a:gd name="T2" fmla="*/ 120967511 w 1536"/>
              <a:gd name="T3" fmla="*/ 2147483647 h 1248"/>
              <a:gd name="T4" fmla="*/ 362902484 w 1536"/>
              <a:gd name="T5" fmla="*/ 2147483647 h 1248"/>
              <a:gd name="T6" fmla="*/ 362902484 w 1536"/>
              <a:gd name="T7" fmla="*/ 1135948720 h 1248"/>
              <a:gd name="T8" fmla="*/ 2056447640 w 1536"/>
              <a:gd name="T9" fmla="*/ 94662876 h 1248"/>
              <a:gd name="T10" fmla="*/ 2147483647 w 1536"/>
              <a:gd name="T11" fmla="*/ 567974360 h 1248"/>
              <a:gd name="T12" fmla="*/ 0 60000 65536"/>
              <a:gd name="T13" fmla="*/ 0 60000 65536"/>
              <a:gd name="T14" fmla="*/ 0 60000 65536"/>
              <a:gd name="T15" fmla="*/ 0 60000 65536"/>
              <a:gd name="T16" fmla="*/ 0 60000 65536"/>
              <a:gd name="T17" fmla="*/ 0 60000 65536"/>
              <a:gd name="T18" fmla="*/ 0 w 1536"/>
              <a:gd name="T19" fmla="*/ 0 h 1248"/>
              <a:gd name="T20" fmla="*/ 1536 w 1536"/>
              <a:gd name="T21" fmla="*/ 1248 h 1248"/>
            </a:gdLst>
            <a:ahLst/>
            <a:cxnLst>
              <a:cxn ang="T12">
                <a:pos x="T0" y="T1"/>
              </a:cxn>
              <a:cxn ang="T13">
                <a:pos x="T2" y="T3"/>
              </a:cxn>
              <a:cxn ang="T14">
                <a:pos x="T4" y="T5"/>
              </a:cxn>
              <a:cxn ang="T15">
                <a:pos x="T6" y="T7"/>
              </a:cxn>
              <a:cxn ang="T16">
                <a:pos x="T8" y="T9"/>
              </a:cxn>
              <a:cxn ang="T17">
                <a:pos x="T10" y="T11"/>
              </a:cxn>
            </a:cxnLst>
            <a:rect l="T18" t="T19" r="T20" b="T21"/>
            <a:pathLst>
              <a:path w="1536" h="1248">
                <a:moveTo>
                  <a:pt x="0" y="1104"/>
                </a:moveTo>
                <a:cubicBezTo>
                  <a:pt x="12" y="1124"/>
                  <a:pt x="24" y="1144"/>
                  <a:pt x="48" y="1152"/>
                </a:cubicBezTo>
                <a:cubicBezTo>
                  <a:pt x="72" y="1160"/>
                  <a:pt x="128" y="1248"/>
                  <a:pt x="144" y="1152"/>
                </a:cubicBezTo>
                <a:cubicBezTo>
                  <a:pt x="160" y="1056"/>
                  <a:pt x="32" y="760"/>
                  <a:pt x="144" y="576"/>
                </a:cubicBezTo>
                <a:cubicBezTo>
                  <a:pt x="256" y="392"/>
                  <a:pt x="584" y="96"/>
                  <a:pt x="816" y="48"/>
                </a:cubicBezTo>
                <a:cubicBezTo>
                  <a:pt x="1048" y="0"/>
                  <a:pt x="1416" y="248"/>
                  <a:pt x="1536" y="288"/>
                </a:cubicBezTo>
              </a:path>
            </a:pathLst>
          </a:custGeom>
          <a:noFill/>
          <a:ln w="88900">
            <a:solidFill>
              <a:schemeClr val="tx1"/>
            </a:solidFill>
            <a:round/>
            <a:headEnd/>
            <a:tailEnd/>
          </a:ln>
        </p:spPr>
        <p:txBody>
          <a:bodyPr/>
          <a:lstStyle/>
          <a:p>
            <a:endParaRPr lang="en-US"/>
          </a:p>
        </p:txBody>
      </p:sp>
      <p:sp>
        <p:nvSpPr>
          <p:cNvPr id="25" name="Text Box 6"/>
          <p:cNvSpPr txBox="1">
            <a:spLocks noChangeArrowheads="1"/>
          </p:cNvSpPr>
          <p:nvPr/>
        </p:nvSpPr>
        <p:spPr bwMode="auto">
          <a:xfrm rot="-5400000">
            <a:off x="572665" y="4788517"/>
            <a:ext cx="1620838" cy="457200"/>
          </a:xfrm>
          <a:prstGeom prst="rect">
            <a:avLst/>
          </a:prstGeom>
          <a:noFill/>
          <a:ln w="9525">
            <a:noFill/>
            <a:miter lim="800000"/>
            <a:headEnd/>
            <a:tailEnd/>
          </a:ln>
        </p:spPr>
        <p:txBody>
          <a:bodyPr wrap="none">
            <a:spAutoFit/>
          </a:bodyPr>
          <a:lstStyle/>
          <a:p>
            <a:pPr eaLnBrk="0" hangingPunct="0"/>
            <a:r>
              <a:rPr lang="en-US" altLang="en-US" sz="2400" dirty="0">
                <a:solidFill>
                  <a:srgbClr val="FFFFFF"/>
                </a:solidFill>
              </a:rPr>
              <a:t>Withdrawal</a:t>
            </a:r>
          </a:p>
        </p:txBody>
      </p:sp>
      <p:sp>
        <p:nvSpPr>
          <p:cNvPr id="26" name="Text Box 10"/>
          <p:cNvSpPr txBox="1">
            <a:spLocks noChangeArrowheads="1"/>
          </p:cNvSpPr>
          <p:nvPr/>
        </p:nvSpPr>
        <p:spPr bwMode="auto">
          <a:xfrm>
            <a:off x="1689972" y="6107084"/>
            <a:ext cx="1422184" cy="461665"/>
          </a:xfrm>
          <a:prstGeom prst="rect">
            <a:avLst/>
          </a:prstGeom>
          <a:noFill/>
          <a:ln w="9525">
            <a:noFill/>
            <a:miter lim="800000"/>
            <a:headEnd/>
            <a:tailEnd/>
          </a:ln>
        </p:spPr>
        <p:txBody>
          <a:bodyPr wrap="none">
            <a:spAutoFit/>
          </a:bodyPr>
          <a:lstStyle/>
          <a:p>
            <a:pPr eaLnBrk="0" hangingPunct="0"/>
            <a:r>
              <a:rPr lang="en-US" altLang="en-US" sz="2400" b="1" dirty="0">
                <a:solidFill>
                  <a:srgbClr val="008995"/>
                </a:solidFill>
                <a:latin typeface="Arial Narrow" pitchFamily="34" charset="0"/>
              </a:rPr>
              <a:t>Acute </a:t>
            </a:r>
            <a:r>
              <a:rPr lang="en-US" altLang="en-US" sz="2400" b="1" dirty="0" smtClean="0">
                <a:solidFill>
                  <a:srgbClr val="008995"/>
                </a:solidFill>
                <a:latin typeface="Arial Narrow" pitchFamily="34" charset="0"/>
              </a:rPr>
              <a:t>Use</a:t>
            </a:r>
            <a:endParaRPr lang="en-US" altLang="en-US" sz="2400" b="1" dirty="0">
              <a:solidFill>
                <a:srgbClr val="008995"/>
              </a:solidFill>
              <a:latin typeface="Arial Narrow" pitchFamily="34" charset="0"/>
            </a:endParaRPr>
          </a:p>
        </p:txBody>
      </p:sp>
      <p:sp>
        <p:nvSpPr>
          <p:cNvPr id="27" name="Text Box 9"/>
          <p:cNvSpPr txBox="1">
            <a:spLocks noChangeArrowheads="1"/>
          </p:cNvSpPr>
          <p:nvPr/>
        </p:nvSpPr>
        <p:spPr bwMode="auto">
          <a:xfrm>
            <a:off x="4608590" y="6064186"/>
            <a:ext cx="1673856" cy="461665"/>
          </a:xfrm>
          <a:prstGeom prst="rect">
            <a:avLst/>
          </a:prstGeom>
          <a:noFill/>
          <a:ln w="9525">
            <a:noFill/>
            <a:miter lim="800000"/>
            <a:headEnd/>
            <a:tailEnd/>
          </a:ln>
        </p:spPr>
        <p:txBody>
          <a:bodyPr wrap="none">
            <a:spAutoFit/>
          </a:bodyPr>
          <a:lstStyle/>
          <a:p>
            <a:pPr eaLnBrk="0" hangingPunct="0"/>
            <a:r>
              <a:rPr lang="en-US" altLang="en-US" sz="2400" b="1" dirty="0">
                <a:solidFill>
                  <a:srgbClr val="C05131"/>
                </a:solidFill>
                <a:latin typeface="Arial Narrow" pitchFamily="34" charset="0"/>
              </a:rPr>
              <a:t>Chronic </a:t>
            </a:r>
            <a:r>
              <a:rPr lang="en-US" altLang="en-US" sz="2400" b="1" dirty="0" smtClean="0">
                <a:solidFill>
                  <a:srgbClr val="C05131"/>
                </a:solidFill>
                <a:latin typeface="Arial Narrow" pitchFamily="34" charset="0"/>
              </a:rPr>
              <a:t>Use</a:t>
            </a:r>
            <a:endParaRPr lang="en-US" altLang="en-US" sz="2400" b="1" dirty="0">
              <a:solidFill>
                <a:srgbClr val="C05131"/>
              </a:solidFill>
              <a:latin typeface="Arial Narrow" pitchFamily="34" charset="0"/>
            </a:endParaRPr>
          </a:p>
        </p:txBody>
      </p:sp>
      <p:sp>
        <p:nvSpPr>
          <p:cNvPr id="28" name="Rectangle 17"/>
          <p:cNvSpPr>
            <a:spLocks noChangeArrowheads="1"/>
          </p:cNvSpPr>
          <p:nvPr/>
        </p:nvSpPr>
        <p:spPr bwMode="auto">
          <a:xfrm>
            <a:off x="8217871" y="6086298"/>
            <a:ext cx="1827212" cy="646112"/>
          </a:xfrm>
          <a:prstGeom prst="rect">
            <a:avLst/>
          </a:prstGeom>
          <a:noFill/>
          <a:ln w="9525">
            <a:noFill/>
            <a:miter lim="800000"/>
            <a:headEnd/>
            <a:tailEnd/>
          </a:ln>
        </p:spPr>
        <p:txBody>
          <a:bodyPr>
            <a:spAutoFit/>
          </a:bodyPr>
          <a:lstStyle/>
          <a:p>
            <a:r>
              <a:rPr lang="en-US" dirty="0">
                <a:latin typeface="Calibri" pitchFamily="34" charset="0"/>
              </a:rPr>
              <a:t>Alford, Boston University, 2012</a:t>
            </a: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417" y="172276"/>
            <a:ext cx="1517976" cy="99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30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txBox="1">
            <a:spLocks/>
          </p:cNvSpPr>
          <p:nvPr/>
        </p:nvSpPr>
        <p:spPr>
          <a:xfrm>
            <a:off x="1769555" y="320272"/>
            <a:ext cx="8890094" cy="118285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4800" dirty="0" smtClean="0">
                <a:latin typeface="Cambria" panose="02040503050406030204" pitchFamily="18" charset="0"/>
              </a:rPr>
              <a:t>Pharmacotherapy for Opioid </a:t>
            </a:r>
            <a:r>
              <a:rPr lang="en-US" sz="4800" dirty="0">
                <a:latin typeface="Cambria" panose="02040503050406030204" pitchFamily="18" charset="0"/>
              </a:rPr>
              <a:t>A</a:t>
            </a:r>
            <a:r>
              <a:rPr lang="en-US" sz="4800" dirty="0" smtClean="0">
                <a:latin typeface="Cambria" panose="02040503050406030204" pitchFamily="18" charset="0"/>
              </a:rPr>
              <a:t>ddiction: </a:t>
            </a:r>
            <a:r>
              <a:rPr lang="en-US" sz="4800" b="1" dirty="0" smtClean="0">
                <a:latin typeface="Cambria" panose="02040503050406030204" pitchFamily="18" charset="0"/>
              </a:rPr>
              <a:t>Methadone</a:t>
            </a:r>
            <a:endParaRPr lang="en-US" sz="4800" b="1" dirty="0">
              <a:latin typeface="Cambria" panose="02040503050406030204" pitchFamily="18" charset="0"/>
            </a:endParaRPr>
          </a:p>
        </p:txBody>
      </p:sp>
      <p:sp>
        <p:nvSpPr>
          <p:cNvPr id="17" name="Content Placeholder 1"/>
          <p:cNvSpPr txBox="1">
            <a:spLocks/>
          </p:cNvSpPr>
          <p:nvPr/>
        </p:nvSpPr>
        <p:spPr>
          <a:xfrm>
            <a:off x="304010" y="1856281"/>
            <a:ext cx="10012680" cy="4681537"/>
          </a:xfrm>
          <a:prstGeom prst="rect">
            <a:avLst/>
          </a:prstGeom>
        </p:spPr>
        <p:txBody>
          <a:bodyPr wrap="square" numCol="1"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en-US" dirty="0" smtClean="0"/>
              <a:t>Most effective</a:t>
            </a:r>
          </a:p>
          <a:p>
            <a:pPr lvl="1">
              <a:defRPr/>
            </a:pPr>
            <a:r>
              <a:rPr lang="en-US" dirty="0" smtClean="0"/>
              <a:t>     survival, treatment retention, employment </a:t>
            </a:r>
          </a:p>
          <a:p>
            <a:pPr lvl="1">
              <a:defRPr/>
            </a:pPr>
            <a:r>
              <a:rPr lang="en-US" dirty="0" smtClean="0"/>
              <a:t>     illicit opioid use, hepatitis and HIV infections, criminal activity</a:t>
            </a:r>
          </a:p>
          <a:p>
            <a:pPr>
              <a:defRPr/>
            </a:pPr>
            <a:r>
              <a:rPr lang="en-US" dirty="0"/>
              <a:t>Highly regulated, dispensed at Opioid Treatment Programs (OTP)</a:t>
            </a:r>
          </a:p>
          <a:p>
            <a:pPr lvl="1">
              <a:defRPr/>
            </a:pPr>
            <a:r>
              <a:rPr lang="en-US" dirty="0" smtClean="0"/>
              <a:t>Supervised daily dosing with take-home doses if stable</a:t>
            </a:r>
          </a:p>
          <a:p>
            <a:pPr lvl="1">
              <a:defRPr/>
            </a:pPr>
            <a:r>
              <a:rPr lang="en-US" dirty="0" smtClean="0"/>
              <a:t>Counseling, urine testing </a:t>
            </a:r>
          </a:p>
          <a:p>
            <a:pPr lvl="1">
              <a:defRPr/>
            </a:pPr>
            <a:r>
              <a:rPr lang="en-US" dirty="0" smtClean="0"/>
              <a:t>Psychiatric, medical services often not provided</a:t>
            </a:r>
          </a:p>
          <a:p>
            <a:pPr lvl="1">
              <a:defRPr/>
            </a:pPr>
            <a:r>
              <a:rPr lang="en-US" b="1" dirty="0" smtClean="0"/>
              <a:t>Illegal</a:t>
            </a:r>
            <a:r>
              <a:rPr lang="en-US" dirty="0" smtClean="0"/>
              <a:t> to prescribe methadone </a:t>
            </a:r>
            <a:r>
              <a:rPr lang="en-US" b="1" dirty="0" smtClean="0"/>
              <a:t>for addiction </a:t>
            </a:r>
            <a:r>
              <a:rPr lang="en-US" dirty="0" smtClean="0"/>
              <a:t>in general practice </a:t>
            </a:r>
          </a:p>
          <a:p>
            <a:pPr>
              <a:defRPr/>
            </a:pPr>
            <a:r>
              <a:rPr lang="en-US" dirty="0"/>
              <a:t>Cost-effective</a:t>
            </a:r>
          </a:p>
          <a:p>
            <a:pPr lvl="1">
              <a:defRPr/>
            </a:pPr>
            <a:r>
              <a:rPr lang="en-US" dirty="0" smtClean="0"/>
              <a:t>Every dollar invested generates $4-5 in savings</a:t>
            </a:r>
            <a:endParaRPr lang="en-US" dirty="0"/>
          </a:p>
        </p:txBody>
      </p:sp>
      <p:sp>
        <p:nvSpPr>
          <p:cNvPr id="18" name="Up Arrow 17"/>
          <p:cNvSpPr/>
          <p:nvPr/>
        </p:nvSpPr>
        <p:spPr>
          <a:xfrm flipH="1">
            <a:off x="1039110" y="2267029"/>
            <a:ext cx="265837" cy="406401"/>
          </a:xfrm>
          <a:prstGeom prst="upArrow">
            <a:avLst/>
          </a:prstGeom>
          <a:solidFill>
            <a:srgbClr val="00899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Down Arrow 18"/>
          <p:cNvSpPr/>
          <p:nvPr/>
        </p:nvSpPr>
        <p:spPr>
          <a:xfrm>
            <a:off x="1039115" y="2796284"/>
            <a:ext cx="265833" cy="329881"/>
          </a:xfrm>
          <a:prstGeom prst="downArrow">
            <a:avLst/>
          </a:prstGeom>
          <a:solidFill>
            <a:srgbClr val="00899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417" y="172276"/>
            <a:ext cx="1517976" cy="99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4887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1781535" y="256943"/>
            <a:ext cx="8853062" cy="1062842"/>
          </a:xfrm>
        </p:spPr>
        <p:txBody>
          <a:bodyPr>
            <a:noAutofit/>
          </a:bodyPr>
          <a:lstStyle/>
          <a:p>
            <a:pPr algn="ctr">
              <a:defRPr/>
            </a:pPr>
            <a:r>
              <a:rPr lang="en-US" sz="4800" dirty="0">
                <a:latin typeface="Cambria" panose="02040503050406030204" pitchFamily="18" charset="0"/>
              </a:rPr>
              <a:t>Pharmacotherapy for </a:t>
            </a:r>
            <a:r>
              <a:rPr lang="en-US" sz="4800" dirty="0" smtClean="0">
                <a:latin typeface="Cambria" panose="02040503050406030204" pitchFamily="18" charset="0"/>
              </a:rPr>
              <a:t>Opioid </a:t>
            </a:r>
            <a:r>
              <a:rPr lang="en-US" sz="4800" dirty="0">
                <a:latin typeface="Cambria" panose="02040503050406030204" pitchFamily="18" charset="0"/>
              </a:rPr>
              <a:t>A</a:t>
            </a:r>
            <a:r>
              <a:rPr lang="en-US" sz="4800" dirty="0" smtClean="0">
                <a:latin typeface="Cambria" panose="02040503050406030204" pitchFamily="18" charset="0"/>
              </a:rPr>
              <a:t>ddiction</a:t>
            </a:r>
            <a:r>
              <a:rPr lang="en-US" sz="4800" dirty="0">
                <a:latin typeface="Cambria" panose="02040503050406030204" pitchFamily="18" charset="0"/>
              </a:rPr>
              <a:t>: </a:t>
            </a:r>
            <a:r>
              <a:rPr lang="en-US" sz="4800" b="1" cap="none" dirty="0" smtClean="0">
                <a:latin typeface="Cambria" panose="02040503050406030204" pitchFamily="18" charset="0"/>
              </a:rPr>
              <a:t>Methadone</a:t>
            </a:r>
            <a:endParaRPr lang="en-US" sz="4800" dirty="0">
              <a:latin typeface="Cambria" panose="02040503050406030204" pitchFamily="18" charset="0"/>
            </a:endParaRPr>
          </a:p>
        </p:txBody>
      </p:sp>
      <p:sp>
        <p:nvSpPr>
          <p:cNvPr id="8" name="Content Placeholder 1"/>
          <p:cNvSpPr>
            <a:spLocks noGrp="1"/>
          </p:cNvSpPr>
          <p:nvPr>
            <p:ph idx="1"/>
          </p:nvPr>
        </p:nvSpPr>
        <p:spPr>
          <a:xfrm>
            <a:off x="353568" y="1702817"/>
            <a:ext cx="10017983" cy="5029923"/>
          </a:xfrm>
        </p:spPr>
        <p:txBody>
          <a:bodyPr>
            <a:normAutofit fontScale="92500" lnSpcReduction="20000"/>
          </a:bodyPr>
          <a:lstStyle/>
          <a:p>
            <a:pPr marL="45720" indent="0">
              <a:buNone/>
              <a:defRPr/>
            </a:pPr>
            <a:r>
              <a:rPr lang="en-US" sz="3000" dirty="0" smtClean="0"/>
              <a:t>Daily, observed dosing</a:t>
            </a:r>
            <a:endParaRPr lang="en-US" sz="3000" dirty="0"/>
          </a:p>
          <a:p>
            <a:pPr marL="548640" lvl="1" indent="-182880">
              <a:defRPr/>
            </a:pPr>
            <a:r>
              <a:rPr lang="en-US" sz="2600" dirty="0" smtClean="0"/>
              <a:t>Full opioid agonist </a:t>
            </a:r>
          </a:p>
          <a:p>
            <a:pPr marL="548640" lvl="1" indent="-182880">
              <a:defRPr/>
            </a:pPr>
            <a:r>
              <a:rPr lang="en-US" sz="2600" dirty="0" smtClean="0"/>
              <a:t>Onset </a:t>
            </a:r>
            <a:r>
              <a:rPr lang="en-US" sz="2600" dirty="0"/>
              <a:t>within 30-60 minutes</a:t>
            </a:r>
          </a:p>
          <a:p>
            <a:pPr marL="548640" lvl="1" indent="-182880">
              <a:defRPr/>
            </a:pPr>
            <a:r>
              <a:rPr lang="en-US" sz="2600" dirty="0" smtClean="0"/>
              <a:t>Long-acting: Daily </a:t>
            </a:r>
            <a:r>
              <a:rPr lang="en-US" sz="2600" dirty="0"/>
              <a:t>dosing effective for addiction</a:t>
            </a:r>
          </a:p>
          <a:p>
            <a:pPr marL="548640" lvl="1" indent="-182880">
              <a:defRPr/>
            </a:pPr>
            <a:r>
              <a:rPr lang="en-US" sz="2600" dirty="0"/>
              <a:t>Dose 20-40 mg for acute withdrawal</a:t>
            </a:r>
          </a:p>
          <a:p>
            <a:pPr marL="548640" lvl="1" indent="-182880">
              <a:defRPr/>
            </a:pPr>
            <a:r>
              <a:rPr lang="en-US" sz="2600" dirty="0"/>
              <a:t>&gt;80 mg for craving and “blockade”</a:t>
            </a:r>
          </a:p>
          <a:p>
            <a:pPr marL="548640" lvl="1" indent="-182880">
              <a:defRPr/>
            </a:pPr>
            <a:r>
              <a:rPr lang="en-US" sz="2600" dirty="0"/>
              <a:t>To evaluate stability, ask about take-home </a:t>
            </a:r>
            <a:r>
              <a:rPr lang="en-US" sz="2600" dirty="0" smtClean="0"/>
              <a:t>doses</a:t>
            </a:r>
          </a:p>
          <a:p>
            <a:pPr marL="548640" lvl="1" indent="-182880">
              <a:defRPr/>
            </a:pPr>
            <a:r>
              <a:rPr lang="en-US" sz="2600" b="1" dirty="0" smtClean="0"/>
              <a:t>Multiple</a:t>
            </a:r>
            <a:r>
              <a:rPr lang="en-US" sz="2600" dirty="0" smtClean="0"/>
              <a:t> medication interactions</a:t>
            </a:r>
          </a:p>
          <a:p>
            <a:pPr marL="365760" lvl="1" indent="0">
              <a:buNone/>
              <a:defRPr/>
            </a:pPr>
            <a:endParaRPr lang="en-US" sz="2600" dirty="0" smtClean="0"/>
          </a:p>
          <a:p>
            <a:pPr marL="0" indent="-91440">
              <a:buNone/>
              <a:defRPr/>
            </a:pPr>
            <a:r>
              <a:rPr lang="en-US" sz="3000" dirty="0" smtClean="0"/>
              <a:t>Advise </a:t>
            </a:r>
            <a:r>
              <a:rPr lang="en-US" sz="3000" dirty="0"/>
              <a:t>staying in treatment until social, medical, psychiatric, </a:t>
            </a:r>
            <a:endParaRPr lang="en-US" sz="3000" dirty="0" smtClean="0"/>
          </a:p>
          <a:p>
            <a:pPr marL="0" indent="-91440">
              <a:buNone/>
              <a:defRPr/>
            </a:pPr>
            <a:r>
              <a:rPr lang="en-US" sz="3000" dirty="0" smtClean="0"/>
              <a:t>legal</a:t>
            </a:r>
            <a:r>
              <a:rPr lang="en-US" sz="3000" dirty="0"/>
              <a:t>, and family issues are </a:t>
            </a:r>
            <a:r>
              <a:rPr lang="en-US" sz="3000" dirty="0" smtClean="0"/>
              <a:t>stable.</a:t>
            </a:r>
          </a:p>
          <a:p>
            <a:pPr marL="708660" lvl="1" indent="-342900">
              <a:defRPr/>
            </a:pPr>
            <a:r>
              <a:rPr lang="en-US" sz="2600" dirty="0" smtClean="0"/>
              <a:t>“Detox</a:t>
            </a:r>
            <a:r>
              <a:rPr lang="en-US" sz="2600" dirty="0"/>
              <a:t>” therapy has no long-term effect on </a:t>
            </a:r>
            <a:r>
              <a:rPr lang="en-US" sz="2600" dirty="0" smtClean="0"/>
              <a:t>outcomes</a:t>
            </a:r>
          </a:p>
          <a:p>
            <a:pPr marL="708660" lvl="1" indent="-342900">
              <a:defRPr/>
            </a:pPr>
            <a:r>
              <a:rPr lang="en-US" sz="2600" dirty="0" smtClean="0"/>
              <a:t>Longer </a:t>
            </a:r>
            <a:r>
              <a:rPr lang="en-US" sz="2600" dirty="0"/>
              <a:t>duration, higher dose treatment </a:t>
            </a:r>
            <a:r>
              <a:rPr lang="en-US" sz="2600" dirty="0" smtClean="0"/>
              <a:t>most effective</a:t>
            </a:r>
          </a:p>
          <a:p>
            <a:pPr marL="708660" lvl="1" indent="-342900">
              <a:defRPr/>
            </a:pPr>
            <a:r>
              <a:rPr lang="en-US" sz="2600" dirty="0" smtClean="0"/>
              <a:t>For some patients methadone therapy should be lifelong, as risk of relapse is high after cessation </a:t>
            </a:r>
            <a:endParaRPr lang="en-US" sz="2600" dirty="0"/>
          </a:p>
          <a:p>
            <a:pPr marL="274320">
              <a:defRPr/>
            </a:pPr>
            <a:endParaRPr lang="en-US" sz="24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417" y="172276"/>
            <a:ext cx="1517976" cy="99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8801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p:cNvSpPr/>
          <p:nvPr/>
        </p:nvSpPr>
        <p:spPr>
          <a:xfrm>
            <a:off x="1" y="914400"/>
            <a:ext cx="10258816" cy="5943600"/>
          </a:xfrm>
          <a:prstGeom prst="rtTriangle">
            <a:avLst/>
          </a:prstGeom>
          <a:solidFill>
            <a:srgbClr val="00899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MYTHS</a:t>
            </a:r>
            <a:endParaRPr lang="en-US" sz="5400" b="1" dirty="0"/>
          </a:p>
        </p:txBody>
      </p:sp>
      <p:sp>
        <p:nvSpPr>
          <p:cNvPr id="7" name="TextBox 6"/>
          <p:cNvSpPr txBox="1"/>
          <p:nvPr/>
        </p:nvSpPr>
        <p:spPr>
          <a:xfrm>
            <a:off x="5730240" y="5994400"/>
            <a:ext cx="2427524" cy="523220"/>
          </a:xfrm>
          <a:prstGeom prst="rect">
            <a:avLst/>
          </a:prstGeom>
          <a:noFill/>
        </p:spPr>
        <p:txBody>
          <a:bodyPr wrap="none" rtlCol="0">
            <a:spAutoFit/>
          </a:bodyPr>
          <a:lstStyle/>
          <a:p>
            <a:r>
              <a:rPr lang="en-US" sz="2800" i="1" dirty="0" smtClean="0"/>
              <a:t>Rots your teeth</a:t>
            </a:r>
            <a:endParaRPr lang="en-US" sz="2800" i="1" dirty="0"/>
          </a:p>
        </p:txBody>
      </p:sp>
      <p:sp>
        <p:nvSpPr>
          <p:cNvPr id="8" name="TextBox 7"/>
          <p:cNvSpPr txBox="1"/>
          <p:nvPr/>
        </p:nvSpPr>
        <p:spPr>
          <a:xfrm>
            <a:off x="1427868" y="6071344"/>
            <a:ext cx="2874505" cy="369332"/>
          </a:xfrm>
          <a:prstGeom prst="rect">
            <a:avLst/>
          </a:prstGeom>
          <a:noFill/>
        </p:spPr>
        <p:txBody>
          <a:bodyPr wrap="none" rtlCol="0">
            <a:spAutoFit/>
          </a:bodyPr>
          <a:lstStyle/>
          <a:p>
            <a:r>
              <a:rPr lang="en-US" b="1" dirty="0" smtClean="0">
                <a:latin typeface="Lucida Handwriting" panose="03010101010101010101" pitchFamily="66" charset="0"/>
              </a:rPr>
              <a:t>BAD FOR YOUR BABY</a:t>
            </a:r>
            <a:endParaRPr lang="en-US" b="1" dirty="0">
              <a:latin typeface="Lucida Handwriting" panose="03010101010101010101" pitchFamily="66" charset="0"/>
            </a:endParaRPr>
          </a:p>
        </p:txBody>
      </p:sp>
      <p:sp>
        <p:nvSpPr>
          <p:cNvPr id="9" name="TextBox 8"/>
          <p:cNvSpPr txBox="1"/>
          <p:nvPr/>
        </p:nvSpPr>
        <p:spPr>
          <a:xfrm>
            <a:off x="2011680" y="4043680"/>
            <a:ext cx="2172518" cy="461665"/>
          </a:xfrm>
          <a:prstGeom prst="rect">
            <a:avLst/>
          </a:prstGeom>
          <a:noFill/>
        </p:spPr>
        <p:txBody>
          <a:bodyPr wrap="none" rtlCol="0">
            <a:spAutoFit/>
          </a:bodyPr>
          <a:lstStyle/>
          <a:p>
            <a:r>
              <a:rPr lang="en-US" sz="2400" b="1" dirty="0" smtClean="0"/>
              <a:t>Always sedated</a:t>
            </a:r>
            <a:endParaRPr lang="en-US" sz="2400" b="1" dirty="0"/>
          </a:p>
        </p:txBody>
      </p:sp>
      <p:sp>
        <p:nvSpPr>
          <p:cNvPr id="10" name="TextBox 9"/>
          <p:cNvSpPr txBox="1"/>
          <p:nvPr/>
        </p:nvSpPr>
        <p:spPr>
          <a:xfrm rot="20219483">
            <a:off x="56691" y="5015146"/>
            <a:ext cx="2742353" cy="461665"/>
          </a:xfrm>
          <a:prstGeom prst="rect">
            <a:avLst/>
          </a:prstGeom>
          <a:noFill/>
        </p:spPr>
        <p:txBody>
          <a:bodyPr wrap="square" rtlCol="0">
            <a:spAutoFit/>
          </a:bodyPr>
          <a:lstStyle/>
          <a:p>
            <a:r>
              <a:rPr lang="en-US" sz="2400" dirty="0" smtClean="0">
                <a:latin typeface="Berlin Sans FB Demi" panose="020E0802020502020306" pitchFamily="34" charset="0"/>
              </a:rPr>
              <a:t>Gets in the bones</a:t>
            </a:r>
            <a:endParaRPr lang="en-US" sz="2400" dirty="0">
              <a:latin typeface="Berlin Sans FB Demi" panose="020E0802020502020306" pitchFamily="34" charset="0"/>
            </a:endParaRPr>
          </a:p>
        </p:txBody>
      </p:sp>
      <p:sp>
        <p:nvSpPr>
          <p:cNvPr id="11" name="TextBox 10"/>
          <p:cNvSpPr txBox="1"/>
          <p:nvPr/>
        </p:nvSpPr>
        <p:spPr>
          <a:xfrm rot="1440000">
            <a:off x="4749203" y="4755501"/>
            <a:ext cx="1990417" cy="584775"/>
          </a:xfrm>
          <a:prstGeom prst="rect">
            <a:avLst/>
          </a:prstGeom>
          <a:noFill/>
        </p:spPr>
        <p:txBody>
          <a:bodyPr wrap="none" rtlCol="0">
            <a:spAutoFit/>
          </a:bodyPr>
          <a:lstStyle/>
          <a:p>
            <a:r>
              <a:rPr lang="en-US" sz="3200" dirty="0" smtClean="0"/>
              <a:t>Can’t drive</a:t>
            </a:r>
            <a:endParaRPr lang="en-US" sz="3200" dirty="0"/>
          </a:p>
        </p:txBody>
      </p:sp>
      <p:sp>
        <p:nvSpPr>
          <p:cNvPr id="12" name="TextBox 11"/>
          <p:cNvSpPr txBox="1"/>
          <p:nvPr/>
        </p:nvSpPr>
        <p:spPr>
          <a:xfrm>
            <a:off x="163130" y="3180079"/>
            <a:ext cx="3378554" cy="523220"/>
          </a:xfrm>
          <a:prstGeom prst="rect">
            <a:avLst/>
          </a:prstGeom>
          <a:noFill/>
        </p:spPr>
        <p:txBody>
          <a:bodyPr wrap="none" rtlCol="0">
            <a:spAutoFit/>
          </a:bodyPr>
          <a:lstStyle/>
          <a:p>
            <a:r>
              <a:rPr lang="en-US" sz="2800" i="1" dirty="0" smtClean="0"/>
              <a:t>Can’t nurse your baby</a:t>
            </a:r>
            <a:endParaRPr lang="en-US" sz="2800" i="1" dirty="0"/>
          </a:p>
        </p:txBody>
      </p:sp>
      <p:sp>
        <p:nvSpPr>
          <p:cNvPr id="13" name="TextBox 12"/>
          <p:cNvSpPr txBox="1"/>
          <p:nvPr/>
        </p:nvSpPr>
        <p:spPr>
          <a:xfrm rot="-1260000">
            <a:off x="25196" y="2252762"/>
            <a:ext cx="2064348" cy="523220"/>
          </a:xfrm>
          <a:prstGeom prst="rect">
            <a:avLst/>
          </a:prstGeom>
          <a:noFill/>
        </p:spPr>
        <p:txBody>
          <a:bodyPr wrap="none" rtlCol="0">
            <a:spAutoFit/>
          </a:bodyPr>
          <a:lstStyle/>
          <a:p>
            <a:r>
              <a:rPr lang="en-US" sz="2800" dirty="0" smtClean="0"/>
              <a:t>Still addicted</a:t>
            </a:r>
            <a:endParaRPr lang="en-US" sz="2800" dirty="0"/>
          </a:p>
        </p:txBody>
      </p:sp>
      <p:sp>
        <p:nvSpPr>
          <p:cNvPr id="14" name="TextBox 13"/>
          <p:cNvSpPr txBox="1"/>
          <p:nvPr/>
        </p:nvSpPr>
        <p:spPr>
          <a:xfrm>
            <a:off x="6148784" y="1611356"/>
            <a:ext cx="1590435" cy="769441"/>
          </a:xfrm>
          <a:prstGeom prst="rect">
            <a:avLst/>
          </a:prstGeom>
          <a:noFill/>
          <a:ln w="38100">
            <a:solidFill>
              <a:schemeClr val="tx1"/>
            </a:solidFill>
          </a:ln>
        </p:spPr>
        <p:txBody>
          <a:bodyPr wrap="none" rtlCol="0">
            <a:spAutoFit/>
          </a:bodyPr>
          <a:lstStyle/>
          <a:p>
            <a:r>
              <a:rPr lang="en-US" sz="4400" b="1" dirty="0" smtClean="0"/>
              <a:t>FACTS</a:t>
            </a:r>
            <a:endParaRPr lang="en-US" sz="4400" b="1" dirty="0"/>
          </a:p>
        </p:txBody>
      </p:sp>
      <p:sp>
        <p:nvSpPr>
          <p:cNvPr id="15" name="TextBox 14"/>
          <p:cNvSpPr txBox="1"/>
          <p:nvPr/>
        </p:nvSpPr>
        <p:spPr>
          <a:xfrm>
            <a:off x="7415065" y="3489682"/>
            <a:ext cx="2940230" cy="1569660"/>
          </a:xfrm>
          <a:prstGeom prst="rect">
            <a:avLst/>
          </a:prstGeom>
          <a:noFill/>
          <a:ln w="3175">
            <a:solidFill>
              <a:schemeClr val="tx1"/>
            </a:solidFill>
          </a:ln>
        </p:spPr>
        <p:txBody>
          <a:bodyPr wrap="square" rtlCol="0">
            <a:spAutoFit/>
          </a:bodyPr>
          <a:lstStyle/>
          <a:p>
            <a:r>
              <a:rPr lang="en-US" sz="2400" b="1" dirty="0" smtClean="0">
                <a:solidFill>
                  <a:srgbClr val="BA0C2F"/>
                </a:solidFill>
              </a:rPr>
              <a:t>One of the WHO list of 100 essential meds that should be available worldwide</a:t>
            </a:r>
            <a:endParaRPr lang="en-US" sz="2400" b="1" dirty="0">
              <a:solidFill>
                <a:srgbClr val="BA0C2F"/>
              </a:solidFill>
            </a:endParaRPr>
          </a:p>
        </p:txBody>
      </p:sp>
      <p:sp>
        <p:nvSpPr>
          <p:cNvPr id="16" name="TextBox 15"/>
          <p:cNvSpPr txBox="1"/>
          <p:nvPr/>
        </p:nvSpPr>
        <p:spPr>
          <a:xfrm rot="1740000">
            <a:off x="2208272" y="2777828"/>
            <a:ext cx="5300875" cy="584775"/>
          </a:xfrm>
          <a:prstGeom prst="rect">
            <a:avLst/>
          </a:prstGeom>
          <a:noFill/>
        </p:spPr>
        <p:txBody>
          <a:bodyPr wrap="none" rtlCol="0">
            <a:spAutoFit/>
          </a:bodyPr>
          <a:lstStyle/>
          <a:p>
            <a:r>
              <a:rPr lang="en-US" sz="3200" dirty="0" smtClean="0"/>
              <a:t>Improves pregnancy outcomes</a:t>
            </a:r>
            <a:endParaRPr lang="en-US" sz="3200" dirty="0"/>
          </a:p>
        </p:txBody>
      </p:sp>
      <p:sp>
        <p:nvSpPr>
          <p:cNvPr id="18" name="TextBox 17"/>
          <p:cNvSpPr txBox="1"/>
          <p:nvPr/>
        </p:nvSpPr>
        <p:spPr>
          <a:xfrm>
            <a:off x="2011680" y="177250"/>
            <a:ext cx="2754280" cy="584775"/>
          </a:xfrm>
          <a:prstGeom prst="rect">
            <a:avLst/>
          </a:prstGeom>
          <a:noFill/>
        </p:spPr>
        <p:txBody>
          <a:bodyPr wrap="none" rtlCol="0">
            <a:spAutoFit/>
          </a:bodyPr>
          <a:lstStyle/>
          <a:p>
            <a:r>
              <a:rPr lang="en-US" sz="3200" b="1" dirty="0" smtClean="0">
                <a:solidFill>
                  <a:srgbClr val="BA0C2F"/>
                </a:solidFill>
              </a:rPr>
              <a:t>METHADONE…</a:t>
            </a:r>
            <a:endParaRPr lang="en-US" sz="3200" b="1" dirty="0">
              <a:solidFill>
                <a:srgbClr val="BA0C2F"/>
              </a:solidFill>
            </a:endParaRPr>
          </a:p>
        </p:txBody>
      </p:sp>
      <p:sp>
        <p:nvSpPr>
          <p:cNvPr id="19" name="TextBox 18"/>
          <p:cNvSpPr txBox="1"/>
          <p:nvPr/>
        </p:nvSpPr>
        <p:spPr>
          <a:xfrm>
            <a:off x="3097939" y="868567"/>
            <a:ext cx="2750048" cy="584775"/>
          </a:xfrm>
          <a:prstGeom prst="rect">
            <a:avLst/>
          </a:prstGeom>
          <a:noFill/>
        </p:spPr>
        <p:txBody>
          <a:bodyPr wrap="none" rtlCol="0">
            <a:spAutoFit/>
          </a:bodyPr>
          <a:lstStyle/>
          <a:p>
            <a:r>
              <a:rPr lang="en-US" sz="3200" i="1" dirty="0" smtClean="0"/>
              <a:t>Highly effective</a:t>
            </a:r>
            <a:endParaRPr lang="en-US" sz="3200" i="1" dirty="0"/>
          </a:p>
        </p:txBody>
      </p:sp>
      <p:sp>
        <p:nvSpPr>
          <p:cNvPr id="20" name="TextBox 19"/>
          <p:cNvSpPr txBox="1"/>
          <p:nvPr/>
        </p:nvSpPr>
        <p:spPr>
          <a:xfrm rot="-1080000">
            <a:off x="8144422" y="1909354"/>
            <a:ext cx="2541145" cy="523220"/>
          </a:xfrm>
          <a:prstGeom prst="rect">
            <a:avLst/>
          </a:prstGeom>
          <a:noFill/>
        </p:spPr>
        <p:txBody>
          <a:bodyPr wrap="none" rtlCol="0">
            <a:spAutoFit/>
          </a:bodyPr>
          <a:lstStyle/>
          <a:p>
            <a:r>
              <a:rPr lang="en-US" sz="2800" dirty="0" smtClean="0"/>
              <a:t>Reduces relapse</a:t>
            </a:r>
            <a:endParaRPr lang="en-US" sz="2800" dirty="0"/>
          </a:p>
        </p:txBody>
      </p:sp>
      <p:sp>
        <p:nvSpPr>
          <p:cNvPr id="21" name="TextBox 20"/>
          <p:cNvSpPr txBox="1"/>
          <p:nvPr/>
        </p:nvSpPr>
        <p:spPr>
          <a:xfrm>
            <a:off x="5270305" y="329871"/>
            <a:ext cx="5710922" cy="400110"/>
          </a:xfrm>
          <a:prstGeom prst="rect">
            <a:avLst/>
          </a:prstGeom>
          <a:noFill/>
        </p:spPr>
        <p:txBody>
          <a:bodyPr wrap="none" rtlCol="0">
            <a:spAutoFit/>
          </a:bodyPr>
          <a:lstStyle/>
          <a:p>
            <a:r>
              <a:rPr lang="en-US" sz="2000" dirty="0" smtClean="0"/>
              <a:t>DECREASES RISK OF  HIV AND HEPATITIS C INFECTION</a:t>
            </a:r>
            <a:endParaRPr lang="en-US" sz="2000" dirty="0"/>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417" y="172276"/>
            <a:ext cx="1517976" cy="99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795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813211" y="254697"/>
            <a:ext cx="8357923" cy="1036320"/>
          </a:xfrm>
        </p:spPr>
        <p:txBody>
          <a:bodyPr>
            <a:noAutofit/>
          </a:bodyPr>
          <a:lstStyle/>
          <a:p>
            <a:pPr algn="ctr">
              <a:defRPr/>
            </a:pPr>
            <a:r>
              <a:rPr lang="en-US" altLang="en-US" sz="4800" dirty="0" smtClean="0">
                <a:latin typeface="Cambria" panose="02040503050406030204" pitchFamily="18" charset="0"/>
              </a:rPr>
              <a:t>Pharmacotherapy for Opioid </a:t>
            </a:r>
            <a:r>
              <a:rPr lang="en-US" altLang="en-US" sz="4800" dirty="0">
                <a:latin typeface="Cambria" panose="02040503050406030204" pitchFamily="18" charset="0"/>
              </a:rPr>
              <a:t>A</a:t>
            </a:r>
            <a:r>
              <a:rPr lang="en-US" altLang="en-US" sz="4800" dirty="0" smtClean="0">
                <a:latin typeface="Cambria" panose="02040503050406030204" pitchFamily="18" charset="0"/>
              </a:rPr>
              <a:t>ddiction: </a:t>
            </a:r>
            <a:r>
              <a:rPr lang="en-US" altLang="en-US" sz="4800" b="1" cap="none" dirty="0" smtClean="0">
                <a:latin typeface="Cambria" panose="02040503050406030204" pitchFamily="18" charset="0"/>
              </a:rPr>
              <a:t>Buprenorphine</a:t>
            </a:r>
            <a:endParaRPr lang="en-US" altLang="en-US" sz="4800" b="1" cap="none" dirty="0">
              <a:latin typeface="Cambria" panose="02040503050406030204" pitchFamily="18" charset="0"/>
            </a:endParaRPr>
          </a:p>
        </p:txBody>
      </p:sp>
      <p:sp>
        <p:nvSpPr>
          <p:cNvPr id="7" name="Rectangle 3"/>
          <p:cNvSpPr txBox="1">
            <a:spLocks noChangeArrowheads="1"/>
          </p:cNvSpPr>
          <p:nvPr/>
        </p:nvSpPr>
        <p:spPr>
          <a:xfrm>
            <a:off x="385245" y="2080156"/>
            <a:ext cx="9898623" cy="4648200"/>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74320">
              <a:defRPr/>
            </a:pPr>
            <a:r>
              <a:rPr lang="en-US" altLang="en-US" dirty="0" smtClean="0"/>
              <a:t>2000 Federal Drug Addiction Treatment Act (“DATA-2000”):</a:t>
            </a:r>
          </a:p>
          <a:p>
            <a:pPr marL="548640" lvl="1" indent="-182880">
              <a:defRPr/>
            </a:pPr>
            <a:r>
              <a:rPr lang="en-US" altLang="en-US" dirty="0" smtClean="0"/>
              <a:t>Made office-based addiction treatment by physicians legal</a:t>
            </a:r>
          </a:p>
          <a:p>
            <a:pPr marL="548640" lvl="1" indent="-182880">
              <a:defRPr/>
            </a:pPr>
            <a:r>
              <a:rPr lang="en-US" altLang="en-US" dirty="0" smtClean="0"/>
              <a:t>Must complete 8-hour training and obtain federal waiver </a:t>
            </a:r>
          </a:p>
          <a:p>
            <a:pPr marL="274320">
              <a:defRPr/>
            </a:pPr>
            <a:r>
              <a:rPr lang="en-US" altLang="en-US" dirty="0"/>
              <a:t>2002: </a:t>
            </a:r>
            <a:r>
              <a:rPr lang="en-US" altLang="en-US" dirty="0" err="1"/>
              <a:t>Suboxone</a:t>
            </a:r>
            <a:r>
              <a:rPr lang="en-US" altLang="en-US" dirty="0"/>
              <a:t> (buprenorphine/naloxone) FDA approved</a:t>
            </a:r>
          </a:p>
          <a:p>
            <a:pPr marL="548640" lvl="1" indent="-182880">
              <a:defRPr/>
            </a:pPr>
            <a:r>
              <a:rPr lang="en-US" altLang="en-US" dirty="0"/>
              <a:t>Outcomes much superior to psychosocial treatment alone</a:t>
            </a:r>
          </a:p>
          <a:p>
            <a:pPr marL="548640" lvl="1" indent="-182880">
              <a:defRPr/>
            </a:pPr>
            <a:r>
              <a:rPr lang="en-US" altLang="en-US" dirty="0"/>
              <a:t>Longer treatment duration is more effective</a:t>
            </a:r>
          </a:p>
          <a:p>
            <a:pPr marL="274320">
              <a:defRPr/>
            </a:pPr>
            <a:r>
              <a:rPr lang="en-US" altLang="en-US" dirty="0"/>
              <a:t>Compared to methadone:</a:t>
            </a:r>
          </a:p>
          <a:p>
            <a:pPr marL="548640" lvl="1" indent="-182880">
              <a:defRPr/>
            </a:pPr>
            <a:r>
              <a:rPr lang="en-US" altLang="en-US" dirty="0"/>
              <a:t>Similar abstinence from illicit opioids and decreased craving</a:t>
            </a:r>
          </a:p>
          <a:p>
            <a:pPr marL="548640" lvl="1" indent="-182880">
              <a:defRPr/>
            </a:pPr>
            <a:r>
              <a:rPr lang="en-US" altLang="en-US" dirty="0"/>
              <a:t>Lower retention in treatment</a:t>
            </a:r>
          </a:p>
          <a:p>
            <a:pPr marL="548640" lvl="1" indent="-182880">
              <a:defRPr/>
            </a:pPr>
            <a:r>
              <a:rPr lang="en-US" altLang="en-US" dirty="0"/>
              <a:t>Can be prescribed in general practice, lowering barriers to treatment</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417" y="172276"/>
            <a:ext cx="1517976" cy="99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318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ECHO 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HO standard" id="{2E3AB137-BB73-4F5D-A6C3-9B3AAE3CE931}" vid="{B81DDB80-F8B4-402C-8FD7-784228A2D23A}"/>
    </a:ext>
  </a:extLst>
</a:theme>
</file>

<file path=ppt/theme/theme2.xml><?xml version="1.0" encoding="utf-8"?>
<a:theme xmlns:a="http://schemas.openxmlformats.org/drawingml/2006/main" name="Title Slides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ECHO 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HO standard" id="{2E3AB137-BB73-4F5D-A6C3-9B3AAE3CE931}" vid="{B81DDB80-F8B4-402C-8FD7-784228A2D23A}"/>
    </a:ext>
  </a:extLst>
</a:theme>
</file>

<file path=ppt/theme/theme5.xml><?xml version="1.0" encoding="utf-8"?>
<a:theme xmlns:a="http://schemas.openxmlformats.org/drawingml/2006/main" name="1_Title Slides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ECHO standard</Template>
  <TotalTime>4926</TotalTime>
  <Words>1933</Words>
  <Application>Microsoft Office PowerPoint</Application>
  <PresentationFormat>Widescreen</PresentationFormat>
  <Paragraphs>335</Paragraphs>
  <Slides>24</Slides>
  <Notes>21</Notes>
  <HiddenSlides>0</HiddenSlides>
  <MMClips>0</MMClips>
  <ScaleCrop>false</ScaleCrop>
  <HeadingPairs>
    <vt:vector size="6" baseType="variant">
      <vt:variant>
        <vt:lpstr>Fonts Used</vt:lpstr>
      </vt:variant>
      <vt:variant>
        <vt:i4>17</vt:i4>
      </vt:variant>
      <vt:variant>
        <vt:lpstr>Theme</vt:lpstr>
      </vt:variant>
      <vt:variant>
        <vt:i4>6</vt:i4>
      </vt:variant>
      <vt:variant>
        <vt:lpstr>Slide Titles</vt:lpstr>
      </vt:variant>
      <vt:variant>
        <vt:i4>24</vt:i4>
      </vt:variant>
    </vt:vector>
  </HeadingPairs>
  <TitlesOfParts>
    <vt:vector size="47" baseType="lpstr">
      <vt:lpstr>MS PGothic</vt:lpstr>
      <vt:lpstr>MS PGothic</vt:lpstr>
      <vt:lpstr>Arial</vt:lpstr>
      <vt:lpstr>Arial Narrow</vt:lpstr>
      <vt:lpstr>Arial Unicode MS</vt:lpstr>
      <vt:lpstr>Berlin Sans FB Demi</vt:lpstr>
      <vt:lpstr>Calibri</vt:lpstr>
      <vt:lpstr>Calibri Light</vt:lpstr>
      <vt:lpstr>Cambria</vt:lpstr>
      <vt:lpstr>Gill Sans MT</vt:lpstr>
      <vt:lpstr>Gothic</vt:lpstr>
      <vt:lpstr>Lucida Handwriting</vt:lpstr>
      <vt:lpstr>StarSymbol</vt:lpstr>
      <vt:lpstr>Tahoma</vt:lpstr>
      <vt:lpstr>Times New Roman</vt:lpstr>
      <vt:lpstr>Wingdings</vt:lpstr>
      <vt:lpstr>Wingdings 2</vt:lpstr>
      <vt:lpstr>ECHO standard</vt:lpstr>
      <vt:lpstr>Title Slides 2</vt:lpstr>
      <vt:lpstr>Multipurpose Slides</vt:lpstr>
      <vt:lpstr>1_ECHO standard</vt:lpstr>
      <vt:lpstr>1_Title Slides 2</vt:lpstr>
      <vt:lpstr>1_Multipurpose Slides</vt:lpstr>
      <vt:lpstr>     Opioid Addiction Treatment ECHO For Providers and Primary Care Teams at Neighborhood health Centers  of the Lehigh Valley  This project is supported by the Health Resources and Services Administration (HRSA) of the U.S. Department of Health and Human Services (HHS) under contract number HHSH250201600015C. This information or content and conclusions are those of the author and should not be construed as the official position or policy of, nor should any endorsements be inferred by HRSA, HHS or the U.S. Government.</vt:lpstr>
      <vt:lpstr>Medication Treatment for Opioid Use Disorder</vt:lpstr>
      <vt:lpstr>Disclosures</vt:lpstr>
      <vt:lpstr>Medications for Opioid Use Disorder</vt:lpstr>
      <vt:lpstr>PowerPoint Presentation</vt:lpstr>
      <vt:lpstr>PowerPoint Presentation</vt:lpstr>
      <vt:lpstr>Pharmacotherapy for Opioid Addiction: Methadone</vt:lpstr>
      <vt:lpstr>PowerPoint Presentation</vt:lpstr>
      <vt:lpstr>Pharmacotherapy for Opioid Addiction: Buprenorphine</vt:lpstr>
      <vt:lpstr>Pharmacotherapy for Opioid Addiction: Buprenorphine</vt:lpstr>
      <vt:lpstr>PowerPoint Presentation</vt:lpstr>
      <vt:lpstr>PowerPoint Presentation</vt:lpstr>
      <vt:lpstr>PowerPoint Presentation</vt:lpstr>
      <vt:lpstr>Buprenorphine in Primary Care</vt:lpstr>
      <vt:lpstr>Buprenorphine in Primary Care</vt:lpstr>
      <vt:lpstr>PowerPoint Presentation</vt:lpstr>
      <vt:lpstr>Naltrexone </vt:lpstr>
      <vt:lpstr>PowerPoint Presentation</vt:lpstr>
      <vt:lpstr>PowerPoint Presentation</vt:lpstr>
      <vt:lpstr>PowerPoint Presentation</vt:lpstr>
      <vt:lpstr>References:</vt:lpstr>
      <vt:lpstr>PowerPoint Presentation</vt:lpstr>
      <vt:lpstr>PowerPoint Presentation</vt:lpstr>
      <vt:lpstr>PowerPoint Presentation</vt:lpstr>
    </vt:vector>
  </TitlesOfParts>
  <Company>UNM Health Sciences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opioid use disorder</dc:title>
  <dc:creator>Miriam Suzanne Komaromy</dc:creator>
  <cp:lastModifiedBy>Star Breinig</cp:lastModifiedBy>
  <cp:revision>133</cp:revision>
  <dcterms:created xsi:type="dcterms:W3CDTF">2016-12-18T21:20:04Z</dcterms:created>
  <dcterms:modified xsi:type="dcterms:W3CDTF">2019-04-05T18:05:33Z</dcterms:modified>
</cp:coreProperties>
</file>